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85" r:id="rId4"/>
    <p:sldId id="350" r:id="rId5"/>
    <p:sldId id="262" r:id="rId6"/>
    <p:sldId id="263" r:id="rId7"/>
    <p:sldId id="264" r:id="rId8"/>
    <p:sldId id="265" r:id="rId9"/>
    <p:sldId id="282" r:id="rId10"/>
    <p:sldId id="278" r:id="rId11"/>
    <p:sldId id="283" r:id="rId12"/>
    <p:sldId id="279" r:id="rId13"/>
    <p:sldId id="284" r:id="rId14"/>
    <p:sldId id="280" r:id="rId15"/>
    <p:sldId id="260" r:id="rId16"/>
    <p:sldId id="286" r:id="rId17"/>
    <p:sldId id="266" r:id="rId18"/>
    <p:sldId id="290" r:id="rId19"/>
    <p:sldId id="287" r:id="rId20"/>
    <p:sldId id="271" r:id="rId21"/>
    <p:sldId id="272" r:id="rId22"/>
    <p:sldId id="273" r:id="rId23"/>
    <p:sldId id="274" r:id="rId24"/>
    <p:sldId id="277" r:id="rId25"/>
    <p:sldId id="275" r:id="rId26"/>
    <p:sldId id="289" r:id="rId27"/>
    <p:sldId id="281" r:id="rId28"/>
    <p:sldId id="292" r:id="rId29"/>
    <p:sldId id="293" r:id="rId30"/>
    <p:sldId id="294" r:id="rId31"/>
    <p:sldId id="295" r:id="rId32"/>
    <p:sldId id="296" r:id="rId33"/>
    <p:sldId id="291" r:id="rId34"/>
    <p:sldId id="297" r:id="rId35"/>
    <p:sldId id="303" r:id="rId36"/>
    <p:sldId id="298" r:id="rId37"/>
    <p:sldId id="299" r:id="rId38"/>
    <p:sldId id="300" r:id="rId39"/>
    <p:sldId id="301" r:id="rId40"/>
    <p:sldId id="302" r:id="rId41"/>
    <p:sldId id="288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8" r:id="rId51"/>
    <p:sldId id="319" r:id="rId52"/>
    <p:sldId id="304" r:id="rId53"/>
    <p:sldId id="340" r:id="rId54"/>
    <p:sldId id="341" r:id="rId55"/>
    <p:sldId id="342" r:id="rId56"/>
    <p:sldId id="343" r:id="rId57"/>
    <p:sldId id="344" r:id="rId58"/>
    <p:sldId id="349" r:id="rId59"/>
    <p:sldId id="345" r:id="rId60"/>
    <p:sldId id="347" r:id="rId61"/>
    <p:sldId id="348" r:id="rId62"/>
    <p:sldId id="346" r:id="rId6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8"/>
    <p:restoredTop sz="93692"/>
  </p:normalViewPr>
  <p:slideViewPr>
    <p:cSldViewPr snapToGrid="0" snapToObjects="1">
      <p:cViewPr varScale="1">
        <p:scale>
          <a:sx n="69" d="100"/>
          <a:sy n="69" d="100"/>
        </p:scale>
        <p:origin x="23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634B1-A95E-F447-8BA6-DCB5071ADB29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79207-761A-FB49-A27C-6A0E4FA5F3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67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>
            <a:extLst>
              <a:ext uri="{FF2B5EF4-FFF2-40B4-BE49-F238E27FC236}">
                <a16:creationId xmlns:a16="http://schemas.microsoft.com/office/drawing/2014/main" id="{C87DF2BE-EBAD-F841-8741-7EC6C42F0B3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90538" y="1027113"/>
            <a:ext cx="65786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Text Box 2">
            <a:extLst>
              <a:ext uri="{FF2B5EF4-FFF2-40B4-BE49-F238E27FC236}">
                <a16:creationId xmlns:a16="http://schemas.microsoft.com/office/drawing/2014/main" id="{06E3D673-70E8-F749-9E84-A6CA0C0E5DC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85910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>
            <a:extLst>
              <a:ext uri="{FF2B5EF4-FFF2-40B4-BE49-F238E27FC236}">
                <a16:creationId xmlns:a16="http://schemas.microsoft.com/office/drawing/2014/main" id="{94B3B71F-7246-3642-A5CD-DB55EF51926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92125" y="1027113"/>
            <a:ext cx="6572250" cy="36972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Text Box 2">
            <a:extLst>
              <a:ext uri="{FF2B5EF4-FFF2-40B4-BE49-F238E27FC236}">
                <a16:creationId xmlns:a16="http://schemas.microsoft.com/office/drawing/2014/main" id="{893D0877-F628-0B49-A6E8-54B07676424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26692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8F524F-9FF0-1B43-AE56-EF9A540703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97A672-5458-4E44-8A5C-4389C3D6E503}" type="slidenum">
              <a:rPr lang="fr-BE" altLang="fr-FR"/>
              <a:pPr/>
              <a:t>15</a:t>
            </a:fld>
            <a:endParaRPr lang="fr-BE" altLang="fr-FR"/>
          </a:p>
        </p:txBody>
      </p:sp>
      <p:sp>
        <p:nvSpPr>
          <p:cNvPr id="138241" name="Text Box 1">
            <a:extLst>
              <a:ext uri="{FF2B5EF4-FFF2-40B4-BE49-F238E27FC236}">
                <a16:creationId xmlns:a16="http://schemas.microsoft.com/office/drawing/2014/main" id="{929DB35C-720A-9041-993D-32FCAD989BF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54063"/>
            <a:ext cx="66167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8242" name="Text Box 2">
            <a:extLst>
              <a:ext uri="{FF2B5EF4-FFF2-40B4-BE49-F238E27FC236}">
                <a16:creationId xmlns:a16="http://schemas.microsoft.com/office/drawing/2014/main" id="{F1335746-985A-0643-921B-8A0193E0777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99352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1E42CB3-8FD5-9E40-83E0-9E1328C4D6E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96A759-24E5-0C4A-BB5E-55634A8E56E5}" type="slidenum">
              <a:rPr lang="fr-BE" altLang="fr-FR"/>
              <a:pPr/>
              <a:t>17</a:t>
            </a:fld>
            <a:endParaRPr lang="fr-BE" altLang="fr-FR"/>
          </a:p>
        </p:txBody>
      </p:sp>
      <p:sp>
        <p:nvSpPr>
          <p:cNvPr id="144385" name="Text Box 1">
            <a:extLst>
              <a:ext uri="{FF2B5EF4-FFF2-40B4-BE49-F238E27FC236}">
                <a16:creationId xmlns:a16="http://schemas.microsoft.com/office/drawing/2014/main" id="{5DD633F8-EBAB-244A-B9F8-CCFC8BC7DF6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4386" name="Text Box 2">
            <a:extLst>
              <a:ext uri="{FF2B5EF4-FFF2-40B4-BE49-F238E27FC236}">
                <a16:creationId xmlns:a16="http://schemas.microsoft.com/office/drawing/2014/main" id="{28CF43A1-C4EB-F24B-BB3A-F5B3B1CE705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85008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13AEF2-0C54-E94E-B617-6ADB80E5268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5DB366-FFD5-EC49-AA1B-9B2181EBB57F}" type="slidenum">
              <a:rPr lang="fr-BE" altLang="fr-FR"/>
              <a:pPr/>
              <a:t>19</a:t>
            </a:fld>
            <a:endParaRPr lang="fr-BE" altLang="fr-FR"/>
          </a:p>
        </p:txBody>
      </p:sp>
      <p:sp>
        <p:nvSpPr>
          <p:cNvPr id="141313" name="Text Box 1">
            <a:extLst>
              <a:ext uri="{FF2B5EF4-FFF2-40B4-BE49-F238E27FC236}">
                <a16:creationId xmlns:a16="http://schemas.microsoft.com/office/drawing/2014/main" id="{8C632DCE-667D-2848-B9C2-B6FD4241553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1314" name="Text Box 2">
            <a:extLst>
              <a:ext uri="{FF2B5EF4-FFF2-40B4-BE49-F238E27FC236}">
                <a16:creationId xmlns:a16="http://schemas.microsoft.com/office/drawing/2014/main" id="{CDE54542-F6A0-8046-AEE1-522E3E471D3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57185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29B4BF-2D2D-974C-AC4E-3ACFBA8D50E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3D7493-75A0-C947-87C0-8A03AB9B35C4}" type="slidenum">
              <a:rPr lang="fr-BE" altLang="fr-FR"/>
              <a:pPr/>
              <a:t>20</a:t>
            </a:fld>
            <a:endParaRPr lang="fr-BE" altLang="fr-FR"/>
          </a:p>
        </p:txBody>
      </p:sp>
      <p:sp>
        <p:nvSpPr>
          <p:cNvPr id="149505" name="Text Box 1">
            <a:extLst>
              <a:ext uri="{FF2B5EF4-FFF2-40B4-BE49-F238E27FC236}">
                <a16:creationId xmlns:a16="http://schemas.microsoft.com/office/drawing/2014/main" id="{3579FE90-A5C2-0346-A5CB-CAF2819E74A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9506" name="Text Box 2">
            <a:extLst>
              <a:ext uri="{FF2B5EF4-FFF2-40B4-BE49-F238E27FC236}">
                <a16:creationId xmlns:a16="http://schemas.microsoft.com/office/drawing/2014/main" id="{B5A73C61-AD99-A842-841D-4BB041CEC95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76723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6C4B37-50AB-9041-9E0D-15EAA0E02D4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94FD17-B747-CF4B-AD02-3E82A870368C}" type="slidenum">
              <a:rPr lang="fr-BE" altLang="fr-FR"/>
              <a:pPr/>
              <a:t>21</a:t>
            </a:fld>
            <a:endParaRPr lang="fr-BE" altLang="fr-FR"/>
          </a:p>
        </p:txBody>
      </p:sp>
      <p:sp>
        <p:nvSpPr>
          <p:cNvPr id="150529" name="Text Box 1">
            <a:extLst>
              <a:ext uri="{FF2B5EF4-FFF2-40B4-BE49-F238E27FC236}">
                <a16:creationId xmlns:a16="http://schemas.microsoft.com/office/drawing/2014/main" id="{5C389F74-0F2A-3D4A-88FB-4935E841A52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0530" name="Text Box 2">
            <a:extLst>
              <a:ext uri="{FF2B5EF4-FFF2-40B4-BE49-F238E27FC236}">
                <a16:creationId xmlns:a16="http://schemas.microsoft.com/office/drawing/2014/main" id="{7FF0C587-D44A-DC47-AAD2-EE743E40817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20950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A94E5B-F8FE-C945-B318-B3720FC55C9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714DA6-3A4D-F146-86F6-4C1BE6F399D6}" type="slidenum">
              <a:rPr lang="fr-BE" altLang="fr-FR"/>
              <a:pPr/>
              <a:t>22</a:t>
            </a:fld>
            <a:endParaRPr lang="fr-BE" altLang="fr-FR"/>
          </a:p>
        </p:txBody>
      </p:sp>
      <p:sp>
        <p:nvSpPr>
          <p:cNvPr id="151553" name="Text Box 1">
            <a:extLst>
              <a:ext uri="{FF2B5EF4-FFF2-40B4-BE49-F238E27FC236}">
                <a16:creationId xmlns:a16="http://schemas.microsoft.com/office/drawing/2014/main" id="{84377743-60FD-9447-B69F-AB0963808CE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1554" name="Text Box 2">
            <a:extLst>
              <a:ext uri="{FF2B5EF4-FFF2-40B4-BE49-F238E27FC236}">
                <a16:creationId xmlns:a16="http://schemas.microsoft.com/office/drawing/2014/main" id="{724FC531-1662-EA45-A1F8-1D7A23D8841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54334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3F0FFF-E3DF-E54A-8390-11679BECE90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3C062A-3AB9-DC47-9375-201B0066E2E5}" type="slidenum">
              <a:rPr lang="fr-BE" altLang="fr-FR"/>
              <a:pPr/>
              <a:t>23</a:t>
            </a:fld>
            <a:endParaRPr lang="fr-BE" altLang="fr-FR"/>
          </a:p>
        </p:txBody>
      </p:sp>
      <p:sp>
        <p:nvSpPr>
          <p:cNvPr id="152577" name="Text Box 1">
            <a:extLst>
              <a:ext uri="{FF2B5EF4-FFF2-40B4-BE49-F238E27FC236}">
                <a16:creationId xmlns:a16="http://schemas.microsoft.com/office/drawing/2014/main" id="{179626ED-924D-354F-9B30-6A46734118C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2578" name="Text Box 2">
            <a:extLst>
              <a:ext uri="{FF2B5EF4-FFF2-40B4-BE49-F238E27FC236}">
                <a16:creationId xmlns:a16="http://schemas.microsoft.com/office/drawing/2014/main" id="{584D9FED-4A19-0E43-891F-EC7CA1119D2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63500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121078-720E-814C-9313-ED6C4F941DD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24808A-2880-B94E-9520-217F8C60109A}" type="slidenum">
              <a:rPr lang="fr-BE" altLang="fr-FR"/>
              <a:pPr/>
              <a:t>24</a:t>
            </a:fld>
            <a:endParaRPr lang="fr-BE" altLang="fr-FR"/>
          </a:p>
        </p:txBody>
      </p:sp>
      <p:sp>
        <p:nvSpPr>
          <p:cNvPr id="155649" name="Text Box 1">
            <a:extLst>
              <a:ext uri="{FF2B5EF4-FFF2-40B4-BE49-F238E27FC236}">
                <a16:creationId xmlns:a16="http://schemas.microsoft.com/office/drawing/2014/main" id="{6CD3BA25-4C47-3E4F-A8D7-666AE2098B1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5650" name="Text Box 2">
            <a:extLst>
              <a:ext uri="{FF2B5EF4-FFF2-40B4-BE49-F238E27FC236}">
                <a16:creationId xmlns:a16="http://schemas.microsoft.com/office/drawing/2014/main" id="{E2267280-F879-1448-941D-A8F69FD4C28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794270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ED87A2-866F-7142-9682-BAC7968F51B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BC1D37-EB7D-8441-97BD-83D5512D4D4C}" type="slidenum">
              <a:rPr lang="fr-BE" altLang="fr-FR"/>
              <a:pPr/>
              <a:t>25</a:t>
            </a:fld>
            <a:endParaRPr lang="fr-BE" altLang="fr-FR"/>
          </a:p>
        </p:txBody>
      </p:sp>
      <p:sp>
        <p:nvSpPr>
          <p:cNvPr id="153601" name="Text Box 1">
            <a:extLst>
              <a:ext uri="{FF2B5EF4-FFF2-40B4-BE49-F238E27FC236}">
                <a16:creationId xmlns:a16="http://schemas.microsoft.com/office/drawing/2014/main" id="{E91CAF52-33BA-6646-9248-BF9C6E695DA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02" name="Text Box 2">
            <a:extLst>
              <a:ext uri="{FF2B5EF4-FFF2-40B4-BE49-F238E27FC236}">
                <a16:creationId xmlns:a16="http://schemas.microsoft.com/office/drawing/2014/main" id="{1BFAF5DD-1BB4-E642-85C5-9CD51A6019E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47146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>
            <a:extLst>
              <a:ext uri="{FF2B5EF4-FFF2-40B4-BE49-F238E27FC236}">
                <a16:creationId xmlns:a16="http://schemas.microsoft.com/office/drawing/2014/main" id="{A26FFDC1-6F87-DE4D-9111-943BDDED929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90538" y="1027113"/>
            <a:ext cx="65786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Text Box 2">
            <a:extLst>
              <a:ext uri="{FF2B5EF4-FFF2-40B4-BE49-F238E27FC236}">
                <a16:creationId xmlns:a16="http://schemas.microsoft.com/office/drawing/2014/main" id="{2644DF7C-93E6-F14F-9C24-2FE8EA61B62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888833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CEB7A6-0955-2241-AA2C-34FAA180BB1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C40C2A-ED6C-7942-83D6-9D6F8417F61A}" type="slidenum">
              <a:rPr lang="fr-BE" altLang="fr-FR"/>
              <a:pPr/>
              <a:t>26</a:t>
            </a:fld>
            <a:endParaRPr lang="fr-BE" altLang="fr-FR"/>
          </a:p>
        </p:txBody>
      </p:sp>
      <p:sp>
        <p:nvSpPr>
          <p:cNvPr id="158721" name="Text Box 1">
            <a:extLst>
              <a:ext uri="{FF2B5EF4-FFF2-40B4-BE49-F238E27FC236}">
                <a16:creationId xmlns:a16="http://schemas.microsoft.com/office/drawing/2014/main" id="{59ADCFBF-FFB7-4F4A-8AA8-F60F29E650B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8722" name="Text Box 2">
            <a:extLst>
              <a:ext uri="{FF2B5EF4-FFF2-40B4-BE49-F238E27FC236}">
                <a16:creationId xmlns:a16="http://schemas.microsoft.com/office/drawing/2014/main" id="{31BC605B-B4DC-B248-A94B-589A7FE4320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520436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B946F8E-D2DF-9E43-87DF-E33373691F9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487EBE-F812-D247-A60E-3AE84F35EB90}" type="slidenum">
              <a:rPr lang="fr-BE" altLang="fr-FR"/>
              <a:pPr/>
              <a:t>27</a:t>
            </a:fld>
            <a:endParaRPr lang="fr-BE" altLang="fr-FR"/>
          </a:p>
        </p:txBody>
      </p:sp>
      <p:sp>
        <p:nvSpPr>
          <p:cNvPr id="159745" name="Text Box 1">
            <a:extLst>
              <a:ext uri="{FF2B5EF4-FFF2-40B4-BE49-F238E27FC236}">
                <a16:creationId xmlns:a16="http://schemas.microsoft.com/office/drawing/2014/main" id="{37B8428C-C121-4444-87CA-69417FA5C69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54063"/>
            <a:ext cx="66167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9746" name="Text Box 2">
            <a:extLst>
              <a:ext uri="{FF2B5EF4-FFF2-40B4-BE49-F238E27FC236}">
                <a16:creationId xmlns:a16="http://schemas.microsoft.com/office/drawing/2014/main" id="{866925A9-6249-D345-B798-D661B56BA23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77255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4246EFE-EC53-3A4C-96C1-A93AAEFD962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B01071-EE99-9544-8372-23354C3DBDE8}" type="slidenum">
              <a:rPr lang="fr-BE" altLang="fr-FR"/>
              <a:pPr/>
              <a:t>28</a:t>
            </a:fld>
            <a:endParaRPr lang="fr-BE" altLang="fr-FR"/>
          </a:p>
        </p:txBody>
      </p:sp>
      <p:sp>
        <p:nvSpPr>
          <p:cNvPr id="164865" name="Text Box 1">
            <a:extLst>
              <a:ext uri="{FF2B5EF4-FFF2-40B4-BE49-F238E27FC236}">
                <a16:creationId xmlns:a16="http://schemas.microsoft.com/office/drawing/2014/main" id="{01F65111-AED6-1843-83C7-00FC70736EF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4866" name="Text Box 2">
            <a:extLst>
              <a:ext uri="{FF2B5EF4-FFF2-40B4-BE49-F238E27FC236}">
                <a16:creationId xmlns:a16="http://schemas.microsoft.com/office/drawing/2014/main" id="{9A69E4B1-4B1B-FD42-A563-CF9E2FDC12F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645786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843495-F389-5249-B8D6-D21C83F9CE2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4A5265-4BFC-6649-9624-5CE4EF68C008}" type="slidenum">
              <a:rPr lang="fr-BE" altLang="fr-FR"/>
              <a:pPr/>
              <a:t>29</a:t>
            </a:fld>
            <a:endParaRPr lang="fr-BE" altLang="fr-FR"/>
          </a:p>
        </p:txBody>
      </p:sp>
      <p:sp>
        <p:nvSpPr>
          <p:cNvPr id="165889" name="Text Box 1">
            <a:extLst>
              <a:ext uri="{FF2B5EF4-FFF2-40B4-BE49-F238E27FC236}">
                <a16:creationId xmlns:a16="http://schemas.microsoft.com/office/drawing/2014/main" id="{11A636CE-F2E9-5744-BB92-67E44027404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5890" name="Text Box 2">
            <a:extLst>
              <a:ext uri="{FF2B5EF4-FFF2-40B4-BE49-F238E27FC236}">
                <a16:creationId xmlns:a16="http://schemas.microsoft.com/office/drawing/2014/main" id="{572CE621-EC0A-7E47-9238-4B67447B303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690249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3B4CFE-B88F-8A44-89BD-DE7879C5E5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BC4E1B-EE00-FA42-AB87-D18AAB55A5FD}" type="slidenum">
              <a:rPr lang="fr-BE" altLang="fr-FR"/>
              <a:pPr/>
              <a:t>30</a:t>
            </a:fld>
            <a:endParaRPr lang="fr-BE" altLang="fr-FR"/>
          </a:p>
        </p:txBody>
      </p:sp>
      <p:sp>
        <p:nvSpPr>
          <p:cNvPr id="166913" name="Text Box 1">
            <a:extLst>
              <a:ext uri="{FF2B5EF4-FFF2-40B4-BE49-F238E27FC236}">
                <a16:creationId xmlns:a16="http://schemas.microsoft.com/office/drawing/2014/main" id="{C8BF2237-9B84-EC43-83F7-C814E0C2C1C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6914" name="Text Box 2">
            <a:extLst>
              <a:ext uri="{FF2B5EF4-FFF2-40B4-BE49-F238E27FC236}">
                <a16:creationId xmlns:a16="http://schemas.microsoft.com/office/drawing/2014/main" id="{032183D9-9298-1243-B8E7-F2C90CD57A1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675856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65B3E2-F2B7-9748-8734-7A69F5DC7FA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693B4A-C226-C442-8130-00EAACC3A9A0}" type="slidenum">
              <a:rPr lang="fr-BE" altLang="fr-FR"/>
              <a:pPr/>
              <a:t>31</a:t>
            </a:fld>
            <a:endParaRPr lang="fr-BE" altLang="fr-FR"/>
          </a:p>
        </p:txBody>
      </p:sp>
      <p:sp>
        <p:nvSpPr>
          <p:cNvPr id="167937" name="Text Box 1">
            <a:extLst>
              <a:ext uri="{FF2B5EF4-FFF2-40B4-BE49-F238E27FC236}">
                <a16:creationId xmlns:a16="http://schemas.microsoft.com/office/drawing/2014/main" id="{DB837937-4DB9-154C-A0A8-1794531CC07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7938" name="Text Box 2">
            <a:extLst>
              <a:ext uri="{FF2B5EF4-FFF2-40B4-BE49-F238E27FC236}">
                <a16:creationId xmlns:a16="http://schemas.microsoft.com/office/drawing/2014/main" id="{5AD262DD-C146-6C40-8775-149632A3D30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857107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0A122C-F782-FF44-8602-C1573FD4B17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0827A3-80EE-2642-A08F-3861342D0231}" type="slidenum">
              <a:rPr lang="fr-BE" altLang="fr-FR"/>
              <a:pPr/>
              <a:t>32</a:t>
            </a:fld>
            <a:endParaRPr lang="fr-BE" altLang="fr-FR"/>
          </a:p>
        </p:txBody>
      </p:sp>
      <p:sp>
        <p:nvSpPr>
          <p:cNvPr id="168961" name="Text Box 1">
            <a:extLst>
              <a:ext uri="{FF2B5EF4-FFF2-40B4-BE49-F238E27FC236}">
                <a16:creationId xmlns:a16="http://schemas.microsoft.com/office/drawing/2014/main" id="{C365020B-66E5-5A4D-8241-F8D3711924B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8962" name="Text Box 2">
            <a:extLst>
              <a:ext uri="{FF2B5EF4-FFF2-40B4-BE49-F238E27FC236}">
                <a16:creationId xmlns:a16="http://schemas.microsoft.com/office/drawing/2014/main" id="{99D2F41D-E9A6-F14F-9E63-B6291940A48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17028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CEC4A38-9D74-5847-A770-E9952D680E2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686C46-EDB4-154A-8179-89B2B3C25431}" type="slidenum">
              <a:rPr lang="fr-BE" altLang="fr-FR"/>
              <a:pPr/>
              <a:t>33</a:t>
            </a:fld>
            <a:endParaRPr lang="fr-BE" altLang="fr-FR"/>
          </a:p>
        </p:txBody>
      </p:sp>
      <p:sp>
        <p:nvSpPr>
          <p:cNvPr id="169985" name="Text Box 1">
            <a:extLst>
              <a:ext uri="{FF2B5EF4-FFF2-40B4-BE49-F238E27FC236}">
                <a16:creationId xmlns:a16="http://schemas.microsoft.com/office/drawing/2014/main" id="{AC331FF3-0C48-6341-8D25-F3080726CDC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9986" name="Text Box 2">
            <a:extLst>
              <a:ext uri="{FF2B5EF4-FFF2-40B4-BE49-F238E27FC236}">
                <a16:creationId xmlns:a16="http://schemas.microsoft.com/office/drawing/2014/main" id="{6929C8DB-0C2F-8341-89C1-5894278034D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053169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8CFBE5C-8C7A-214F-9914-67F5E994A42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30ADA6-7FB6-CB41-9E58-E6E9BCB94302}" type="slidenum">
              <a:rPr lang="fr-BE" altLang="fr-FR"/>
              <a:pPr/>
              <a:t>34</a:t>
            </a:fld>
            <a:endParaRPr lang="fr-BE" altLang="fr-FR"/>
          </a:p>
        </p:txBody>
      </p:sp>
      <p:sp>
        <p:nvSpPr>
          <p:cNvPr id="173057" name="Text Box 1">
            <a:extLst>
              <a:ext uri="{FF2B5EF4-FFF2-40B4-BE49-F238E27FC236}">
                <a16:creationId xmlns:a16="http://schemas.microsoft.com/office/drawing/2014/main" id="{040037DA-F0F2-FC4C-9BD7-A27797F34A1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3058" name="Text Box 2">
            <a:extLst>
              <a:ext uri="{FF2B5EF4-FFF2-40B4-BE49-F238E27FC236}">
                <a16:creationId xmlns:a16="http://schemas.microsoft.com/office/drawing/2014/main" id="{FE6B7617-783C-014A-8C50-CCCEA49429C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811014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FDEDD3-2CCE-FC42-8601-5FA9C8A66A9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96C4F9-F0E1-6E42-8668-322E17452BC3}" type="slidenum">
              <a:rPr lang="fr-BE" altLang="fr-FR"/>
              <a:pPr/>
              <a:t>36</a:t>
            </a:fld>
            <a:endParaRPr lang="fr-BE" altLang="fr-FR"/>
          </a:p>
        </p:txBody>
      </p:sp>
      <p:sp>
        <p:nvSpPr>
          <p:cNvPr id="176129" name="Text Box 1">
            <a:extLst>
              <a:ext uri="{FF2B5EF4-FFF2-40B4-BE49-F238E27FC236}">
                <a16:creationId xmlns:a16="http://schemas.microsoft.com/office/drawing/2014/main" id="{2A4E5D42-E7F1-3741-983C-152F58C04F8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6130" name="Text Box 2">
            <a:extLst>
              <a:ext uri="{FF2B5EF4-FFF2-40B4-BE49-F238E27FC236}">
                <a16:creationId xmlns:a16="http://schemas.microsoft.com/office/drawing/2014/main" id="{7FBBA2EA-1C28-1D4D-8B3B-F8938A3A44B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52489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>
            <a:extLst>
              <a:ext uri="{FF2B5EF4-FFF2-40B4-BE49-F238E27FC236}">
                <a16:creationId xmlns:a16="http://schemas.microsoft.com/office/drawing/2014/main" id="{A8C2036C-EF03-4142-8970-1D4F5BCB145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90538" y="1027113"/>
            <a:ext cx="65786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Text Box 2">
            <a:extLst>
              <a:ext uri="{FF2B5EF4-FFF2-40B4-BE49-F238E27FC236}">
                <a16:creationId xmlns:a16="http://schemas.microsoft.com/office/drawing/2014/main" id="{497DC862-52B2-CF41-9AA4-7C622BE6FE9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474087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9F72E1-691A-2548-9E53-43E7BDB8F03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BB65DC-3FFE-BA4E-B402-AE7B5D4CAE24}" type="slidenum">
              <a:rPr lang="fr-BE" altLang="fr-FR"/>
              <a:pPr/>
              <a:t>37</a:t>
            </a:fld>
            <a:endParaRPr lang="fr-BE" altLang="fr-FR"/>
          </a:p>
        </p:txBody>
      </p:sp>
      <p:sp>
        <p:nvSpPr>
          <p:cNvPr id="177153" name="Text Box 1">
            <a:extLst>
              <a:ext uri="{FF2B5EF4-FFF2-40B4-BE49-F238E27FC236}">
                <a16:creationId xmlns:a16="http://schemas.microsoft.com/office/drawing/2014/main" id="{724EB716-9E19-BB4C-BCA6-4E150BDC2B7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7154" name="Text Box 2">
            <a:extLst>
              <a:ext uri="{FF2B5EF4-FFF2-40B4-BE49-F238E27FC236}">
                <a16:creationId xmlns:a16="http://schemas.microsoft.com/office/drawing/2014/main" id="{6B6F9ADB-D919-4F4E-89D2-0300DF4DA81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724046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31CCBC-6717-4445-9C3F-C2EBDF89927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54A857-80D7-1243-BA3A-ADFFDB775827}" type="slidenum">
              <a:rPr lang="fr-BE" altLang="fr-FR"/>
              <a:pPr/>
              <a:t>38</a:t>
            </a:fld>
            <a:endParaRPr lang="fr-BE" altLang="fr-FR"/>
          </a:p>
        </p:txBody>
      </p:sp>
      <p:sp>
        <p:nvSpPr>
          <p:cNvPr id="178177" name="Text Box 1">
            <a:extLst>
              <a:ext uri="{FF2B5EF4-FFF2-40B4-BE49-F238E27FC236}">
                <a16:creationId xmlns:a16="http://schemas.microsoft.com/office/drawing/2014/main" id="{219EC350-71DD-5D4C-99A7-8241FD58CE8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54063"/>
            <a:ext cx="66167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8178" name="Text Box 2">
            <a:extLst>
              <a:ext uri="{FF2B5EF4-FFF2-40B4-BE49-F238E27FC236}">
                <a16:creationId xmlns:a16="http://schemas.microsoft.com/office/drawing/2014/main" id="{7E6831D0-8FBA-6F4A-A113-64EB0113E72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334546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AE6EC7-D361-7444-80B8-7721D551442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C115C9-FAD9-3E4B-BFB6-59BCE229B4C3}" type="slidenum">
              <a:rPr lang="fr-BE" altLang="fr-FR"/>
              <a:pPr/>
              <a:t>39</a:t>
            </a:fld>
            <a:endParaRPr lang="fr-BE" altLang="fr-FR"/>
          </a:p>
        </p:txBody>
      </p:sp>
      <p:sp>
        <p:nvSpPr>
          <p:cNvPr id="179201" name="Text Box 1">
            <a:extLst>
              <a:ext uri="{FF2B5EF4-FFF2-40B4-BE49-F238E27FC236}">
                <a16:creationId xmlns:a16="http://schemas.microsoft.com/office/drawing/2014/main" id="{86F0BF09-47AD-A847-BD60-6F9011BD0F2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9202" name="Text Box 2">
            <a:extLst>
              <a:ext uri="{FF2B5EF4-FFF2-40B4-BE49-F238E27FC236}">
                <a16:creationId xmlns:a16="http://schemas.microsoft.com/office/drawing/2014/main" id="{AB99FAA1-1B46-2D4B-AF7F-F7801302905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202468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1E4D05-B121-8942-A630-BF4C6B1767A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B4B425-A3F5-B743-8E56-F06886DBE4D8}" type="slidenum">
              <a:rPr lang="fr-BE" altLang="fr-FR"/>
              <a:pPr/>
              <a:t>40</a:t>
            </a:fld>
            <a:endParaRPr lang="fr-BE" altLang="fr-FR"/>
          </a:p>
        </p:txBody>
      </p:sp>
      <p:sp>
        <p:nvSpPr>
          <p:cNvPr id="180225" name="Text Box 1">
            <a:extLst>
              <a:ext uri="{FF2B5EF4-FFF2-40B4-BE49-F238E27FC236}">
                <a16:creationId xmlns:a16="http://schemas.microsoft.com/office/drawing/2014/main" id="{1C1189A2-DEC1-C44B-B3C5-D926C402871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0226" name="Text Box 2">
            <a:extLst>
              <a:ext uri="{FF2B5EF4-FFF2-40B4-BE49-F238E27FC236}">
                <a16:creationId xmlns:a16="http://schemas.microsoft.com/office/drawing/2014/main" id="{664CD1D8-0DB8-D345-AB11-5C188BB0C41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940098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143638-9D70-D345-AC8B-A2AD3DB23BE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40490F-6F24-124B-89A5-321DA149725A}" type="slidenum">
              <a:rPr lang="fr-BE" altLang="fr-FR"/>
              <a:pPr/>
              <a:t>42</a:t>
            </a:fld>
            <a:endParaRPr lang="fr-BE" altLang="fr-FR"/>
          </a:p>
        </p:txBody>
      </p:sp>
      <p:sp>
        <p:nvSpPr>
          <p:cNvPr id="185345" name="Text Box 1">
            <a:extLst>
              <a:ext uri="{FF2B5EF4-FFF2-40B4-BE49-F238E27FC236}">
                <a16:creationId xmlns:a16="http://schemas.microsoft.com/office/drawing/2014/main" id="{AF2C796E-90E7-4B47-B2D6-74C3705DDC9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5346" name="Text Box 2">
            <a:extLst>
              <a:ext uri="{FF2B5EF4-FFF2-40B4-BE49-F238E27FC236}">
                <a16:creationId xmlns:a16="http://schemas.microsoft.com/office/drawing/2014/main" id="{33EF3792-CFCE-1541-9E70-563EDCE3069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468696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3886FE-DF09-6647-9E91-BB763683F82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653DD3-0A1A-6B4A-AA73-78CCA3FFBFE4}" type="slidenum">
              <a:rPr lang="fr-BE" altLang="fr-FR"/>
              <a:pPr/>
              <a:t>43</a:t>
            </a:fld>
            <a:endParaRPr lang="fr-BE" altLang="fr-FR"/>
          </a:p>
        </p:txBody>
      </p:sp>
      <p:sp>
        <p:nvSpPr>
          <p:cNvPr id="186369" name="Text Box 1">
            <a:extLst>
              <a:ext uri="{FF2B5EF4-FFF2-40B4-BE49-F238E27FC236}">
                <a16:creationId xmlns:a16="http://schemas.microsoft.com/office/drawing/2014/main" id="{38771189-8CDE-C045-9432-9AE6C8F164F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6370" name="Text Box 2">
            <a:extLst>
              <a:ext uri="{FF2B5EF4-FFF2-40B4-BE49-F238E27FC236}">
                <a16:creationId xmlns:a16="http://schemas.microsoft.com/office/drawing/2014/main" id="{1F1DBACB-78E4-4C43-858A-C13423FA657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463609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1E4839-6664-0343-B958-EB77F261FD5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20A488-D16C-6546-A683-ABFBF0C6357E}" type="slidenum">
              <a:rPr lang="fr-BE" altLang="fr-FR"/>
              <a:pPr/>
              <a:t>44</a:t>
            </a:fld>
            <a:endParaRPr lang="fr-BE" altLang="fr-FR"/>
          </a:p>
        </p:txBody>
      </p:sp>
      <p:sp>
        <p:nvSpPr>
          <p:cNvPr id="187393" name="Text Box 1">
            <a:extLst>
              <a:ext uri="{FF2B5EF4-FFF2-40B4-BE49-F238E27FC236}">
                <a16:creationId xmlns:a16="http://schemas.microsoft.com/office/drawing/2014/main" id="{B6A010AA-7658-8347-97FE-53D4F2E9443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7394" name="Text Box 2">
            <a:extLst>
              <a:ext uri="{FF2B5EF4-FFF2-40B4-BE49-F238E27FC236}">
                <a16:creationId xmlns:a16="http://schemas.microsoft.com/office/drawing/2014/main" id="{80D262AD-2019-5F4B-82EA-E6793E9273A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067201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6C36C81-3703-7545-9883-9B48059898F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AD9733-141B-7A49-AEF8-991B8F7BE0F3}" type="slidenum">
              <a:rPr lang="fr-BE" altLang="fr-FR"/>
              <a:pPr/>
              <a:t>45</a:t>
            </a:fld>
            <a:endParaRPr lang="fr-BE" altLang="fr-FR"/>
          </a:p>
        </p:txBody>
      </p:sp>
      <p:sp>
        <p:nvSpPr>
          <p:cNvPr id="188417" name="Text Box 1">
            <a:extLst>
              <a:ext uri="{FF2B5EF4-FFF2-40B4-BE49-F238E27FC236}">
                <a16:creationId xmlns:a16="http://schemas.microsoft.com/office/drawing/2014/main" id="{7EF22E82-6EF5-A84F-905C-6096DABF92D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8418" name="Text Box 2">
            <a:extLst>
              <a:ext uri="{FF2B5EF4-FFF2-40B4-BE49-F238E27FC236}">
                <a16:creationId xmlns:a16="http://schemas.microsoft.com/office/drawing/2014/main" id="{F1C7FFE6-1E35-924F-AC1D-5253C9F425A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05425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730D605-B601-0945-999A-4D3B0632A08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9F2FC7-14FB-C540-AB9F-A8F1378E8483}" type="slidenum">
              <a:rPr lang="fr-BE" altLang="fr-FR"/>
              <a:pPr/>
              <a:t>46</a:t>
            </a:fld>
            <a:endParaRPr lang="fr-BE" altLang="fr-FR"/>
          </a:p>
        </p:txBody>
      </p:sp>
      <p:sp>
        <p:nvSpPr>
          <p:cNvPr id="189441" name="Text Box 1">
            <a:extLst>
              <a:ext uri="{FF2B5EF4-FFF2-40B4-BE49-F238E27FC236}">
                <a16:creationId xmlns:a16="http://schemas.microsoft.com/office/drawing/2014/main" id="{CDD9D520-B57B-1244-97A3-9BA06B5D063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9442" name="Text Box 2">
            <a:extLst>
              <a:ext uri="{FF2B5EF4-FFF2-40B4-BE49-F238E27FC236}">
                <a16:creationId xmlns:a16="http://schemas.microsoft.com/office/drawing/2014/main" id="{72CD7B9F-50EF-CD45-9E98-36FB1651D57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577571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BC23FC-DF56-D245-9D53-A6F60460762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FAE462-CA3C-394C-AF0B-16D824CFB4FA}" type="slidenum">
              <a:rPr lang="fr-BE" altLang="fr-FR"/>
              <a:pPr/>
              <a:t>47</a:t>
            </a:fld>
            <a:endParaRPr lang="fr-BE" altLang="fr-FR"/>
          </a:p>
        </p:txBody>
      </p:sp>
      <p:sp>
        <p:nvSpPr>
          <p:cNvPr id="190465" name="Text Box 1">
            <a:extLst>
              <a:ext uri="{FF2B5EF4-FFF2-40B4-BE49-F238E27FC236}">
                <a16:creationId xmlns:a16="http://schemas.microsoft.com/office/drawing/2014/main" id="{C3EB2136-E598-F54E-B87A-C24401434A1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0466" name="Text Box 2">
            <a:extLst>
              <a:ext uri="{FF2B5EF4-FFF2-40B4-BE49-F238E27FC236}">
                <a16:creationId xmlns:a16="http://schemas.microsoft.com/office/drawing/2014/main" id="{1961FC00-9567-C34B-A473-BBC3A2E8592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95423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>
            <a:extLst>
              <a:ext uri="{FF2B5EF4-FFF2-40B4-BE49-F238E27FC236}">
                <a16:creationId xmlns:a16="http://schemas.microsoft.com/office/drawing/2014/main" id="{7A3BAE05-226A-3A42-B90A-A564CFF03FF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90538" y="1027113"/>
            <a:ext cx="65786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Text Box 2">
            <a:extLst>
              <a:ext uri="{FF2B5EF4-FFF2-40B4-BE49-F238E27FC236}">
                <a16:creationId xmlns:a16="http://schemas.microsoft.com/office/drawing/2014/main" id="{2D85967D-F2F9-1C4F-9111-D42F5362469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708703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9E9FC2-D3EE-AC46-A396-42CD7D33D36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B84FD8-2079-FE48-93C0-000D6B5FE7DB}" type="slidenum">
              <a:rPr lang="fr-BE" altLang="fr-FR"/>
              <a:pPr/>
              <a:t>48</a:t>
            </a:fld>
            <a:endParaRPr lang="fr-BE" altLang="fr-FR"/>
          </a:p>
        </p:txBody>
      </p:sp>
      <p:sp>
        <p:nvSpPr>
          <p:cNvPr id="191489" name="Text Box 1">
            <a:extLst>
              <a:ext uri="{FF2B5EF4-FFF2-40B4-BE49-F238E27FC236}">
                <a16:creationId xmlns:a16="http://schemas.microsoft.com/office/drawing/2014/main" id="{148C3B5B-0855-DD40-A2C5-097960ED6FD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1490" name="Text Box 2">
            <a:extLst>
              <a:ext uri="{FF2B5EF4-FFF2-40B4-BE49-F238E27FC236}">
                <a16:creationId xmlns:a16="http://schemas.microsoft.com/office/drawing/2014/main" id="{11C7F82F-2D59-C94B-8992-2B6FC6222DA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504546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880FA18-3844-4F47-8642-D50DAC3D3C1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6581D2-1EBB-D548-B0BA-7B57E646C3B0}" type="slidenum">
              <a:rPr lang="fr-BE" altLang="fr-FR"/>
              <a:pPr/>
              <a:t>49</a:t>
            </a:fld>
            <a:endParaRPr lang="fr-BE" altLang="fr-FR"/>
          </a:p>
        </p:txBody>
      </p:sp>
      <p:sp>
        <p:nvSpPr>
          <p:cNvPr id="192513" name="Text Box 1">
            <a:extLst>
              <a:ext uri="{FF2B5EF4-FFF2-40B4-BE49-F238E27FC236}">
                <a16:creationId xmlns:a16="http://schemas.microsoft.com/office/drawing/2014/main" id="{CDAFAC45-1D59-1047-9462-EA81869F41B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2514" name="Text Box 2">
            <a:extLst>
              <a:ext uri="{FF2B5EF4-FFF2-40B4-BE49-F238E27FC236}">
                <a16:creationId xmlns:a16="http://schemas.microsoft.com/office/drawing/2014/main" id="{C316EE3A-069C-4146-9C1F-FEE94FF68CF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18717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49D7C0-BC4B-BA4E-AEEE-ECBE227DE9E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19E2FA-C0CB-434A-9B7C-9B36702BAD78}" type="slidenum">
              <a:rPr lang="fr-BE" altLang="fr-FR"/>
              <a:pPr/>
              <a:t>50</a:t>
            </a:fld>
            <a:endParaRPr lang="fr-BE" altLang="fr-FR"/>
          </a:p>
        </p:txBody>
      </p:sp>
      <p:sp>
        <p:nvSpPr>
          <p:cNvPr id="197633" name="Text Box 1">
            <a:extLst>
              <a:ext uri="{FF2B5EF4-FFF2-40B4-BE49-F238E27FC236}">
                <a16:creationId xmlns:a16="http://schemas.microsoft.com/office/drawing/2014/main" id="{3CCC5266-DA2F-DB4F-AF6D-4E52AC8B62D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7634" name="Text Box 2">
            <a:extLst>
              <a:ext uri="{FF2B5EF4-FFF2-40B4-BE49-F238E27FC236}">
                <a16:creationId xmlns:a16="http://schemas.microsoft.com/office/drawing/2014/main" id="{331800D9-D13D-7546-9E9E-DFC05C65B37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854832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C36EB8A-E4D5-634A-B720-0A6863CE8A6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79D62F-0C0D-384D-A37F-71700B31F259}" type="slidenum">
              <a:rPr lang="fr-BE" altLang="fr-FR"/>
              <a:pPr/>
              <a:t>51</a:t>
            </a:fld>
            <a:endParaRPr lang="fr-BE" altLang="fr-FR"/>
          </a:p>
        </p:txBody>
      </p:sp>
      <p:sp>
        <p:nvSpPr>
          <p:cNvPr id="198657" name="Text Box 1">
            <a:extLst>
              <a:ext uri="{FF2B5EF4-FFF2-40B4-BE49-F238E27FC236}">
                <a16:creationId xmlns:a16="http://schemas.microsoft.com/office/drawing/2014/main" id="{418CBE18-BC8F-8F46-816E-3EF5552EF59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8658" name="Text Box 2">
            <a:extLst>
              <a:ext uri="{FF2B5EF4-FFF2-40B4-BE49-F238E27FC236}">
                <a16:creationId xmlns:a16="http://schemas.microsoft.com/office/drawing/2014/main" id="{39E0D301-4488-F64A-BF74-109633F5AA5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789903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CE5606-6A5E-854C-8EC4-D0725A5A967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9B84BA-B671-3149-9E50-E099473BB672}" type="slidenum">
              <a:rPr lang="fr-BE" altLang="fr-FR"/>
              <a:pPr/>
              <a:t>53</a:t>
            </a:fld>
            <a:endParaRPr lang="fr-BE" altLang="fr-FR"/>
          </a:p>
        </p:txBody>
      </p:sp>
      <p:sp>
        <p:nvSpPr>
          <p:cNvPr id="220161" name="Text Box 1">
            <a:extLst>
              <a:ext uri="{FF2B5EF4-FFF2-40B4-BE49-F238E27FC236}">
                <a16:creationId xmlns:a16="http://schemas.microsoft.com/office/drawing/2014/main" id="{2086B1F4-1DDA-4B4D-9486-67F1F2BD3A4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54063"/>
            <a:ext cx="66167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0162" name="Text Box 2">
            <a:extLst>
              <a:ext uri="{FF2B5EF4-FFF2-40B4-BE49-F238E27FC236}">
                <a16:creationId xmlns:a16="http://schemas.microsoft.com/office/drawing/2014/main" id="{B9581339-E905-5A4F-BDFB-80C0020FE57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252349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04B6CC-A578-E04F-97B4-E231397F2A0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E05EC6-6F30-E844-BE4E-F720EF4D7991}" type="slidenum">
              <a:rPr lang="fr-BE" altLang="fr-FR"/>
              <a:pPr/>
              <a:t>54</a:t>
            </a:fld>
            <a:endParaRPr lang="fr-BE" altLang="fr-FR"/>
          </a:p>
        </p:txBody>
      </p:sp>
      <p:sp>
        <p:nvSpPr>
          <p:cNvPr id="221185" name="Text Box 1">
            <a:extLst>
              <a:ext uri="{FF2B5EF4-FFF2-40B4-BE49-F238E27FC236}">
                <a16:creationId xmlns:a16="http://schemas.microsoft.com/office/drawing/2014/main" id="{1B938A21-A4DD-0143-B475-3D919DD4951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54063"/>
            <a:ext cx="66167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1186" name="Text Box 2">
            <a:extLst>
              <a:ext uri="{FF2B5EF4-FFF2-40B4-BE49-F238E27FC236}">
                <a16:creationId xmlns:a16="http://schemas.microsoft.com/office/drawing/2014/main" id="{D1486CC4-7DB1-E848-9AD6-3E6FD5EE033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982618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5164B2-DD61-A54A-AA42-6ADEB66376F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EE2A9E-A5E1-6E45-8AE1-86451103C7D7}" type="slidenum">
              <a:rPr lang="fr-BE" altLang="fr-FR"/>
              <a:pPr/>
              <a:t>55</a:t>
            </a:fld>
            <a:endParaRPr lang="fr-BE" altLang="fr-FR"/>
          </a:p>
        </p:txBody>
      </p:sp>
      <p:sp>
        <p:nvSpPr>
          <p:cNvPr id="222209" name="Text Box 1">
            <a:extLst>
              <a:ext uri="{FF2B5EF4-FFF2-40B4-BE49-F238E27FC236}">
                <a16:creationId xmlns:a16="http://schemas.microsoft.com/office/drawing/2014/main" id="{1A71A0C5-6C40-A04C-888A-C6917D6027B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54063"/>
            <a:ext cx="66167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2210" name="Text Box 2">
            <a:extLst>
              <a:ext uri="{FF2B5EF4-FFF2-40B4-BE49-F238E27FC236}">
                <a16:creationId xmlns:a16="http://schemas.microsoft.com/office/drawing/2014/main" id="{6D6E2AA9-9548-E245-B399-F93ACF8B7AF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085284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057E0A-5264-C148-981B-AD1F835D593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4FB8C0-ED88-9844-8E37-735A4FC6335D}" type="slidenum">
              <a:rPr lang="fr-BE" altLang="fr-FR"/>
              <a:pPr/>
              <a:t>56</a:t>
            </a:fld>
            <a:endParaRPr lang="fr-BE" altLang="fr-FR"/>
          </a:p>
        </p:txBody>
      </p:sp>
      <p:sp>
        <p:nvSpPr>
          <p:cNvPr id="223233" name="Text Box 1">
            <a:extLst>
              <a:ext uri="{FF2B5EF4-FFF2-40B4-BE49-F238E27FC236}">
                <a16:creationId xmlns:a16="http://schemas.microsoft.com/office/drawing/2014/main" id="{CB576D06-C24E-7C4B-A101-C048A09814D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54063"/>
            <a:ext cx="66167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3234" name="Text Box 2">
            <a:extLst>
              <a:ext uri="{FF2B5EF4-FFF2-40B4-BE49-F238E27FC236}">
                <a16:creationId xmlns:a16="http://schemas.microsoft.com/office/drawing/2014/main" id="{CB2ED3DF-A840-8B42-A6EE-6DA392DD6DF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74801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>
            <a:extLst>
              <a:ext uri="{FF2B5EF4-FFF2-40B4-BE49-F238E27FC236}">
                <a16:creationId xmlns:a16="http://schemas.microsoft.com/office/drawing/2014/main" id="{847B5E05-0B6F-C143-9E41-0B6BCAF03AA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93713" y="1027113"/>
            <a:ext cx="6567487" cy="3695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598FF8F0-CF3D-C84F-AC88-E03C2DC36BE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1287" cy="410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95437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>
            <a:extLst>
              <a:ext uri="{FF2B5EF4-FFF2-40B4-BE49-F238E27FC236}">
                <a16:creationId xmlns:a16="http://schemas.microsoft.com/office/drawing/2014/main" id="{FA559FBD-0677-5744-A16A-1D04B6EC8C2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92125" y="1027113"/>
            <a:ext cx="6572250" cy="36972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Text Box 2">
            <a:extLst>
              <a:ext uri="{FF2B5EF4-FFF2-40B4-BE49-F238E27FC236}">
                <a16:creationId xmlns:a16="http://schemas.microsoft.com/office/drawing/2014/main" id="{DF5DBE89-782A-DC4A-93AA-FC945675626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21778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>
            <a:extLst>
              <a:ext uri="{FF2B5EF4-FFF2-40B4-BE49-F238E27FC236}">
                <a16:creationId xmlns:a16="http://schemas.microsoft.com/office/drawing/2014/main" id="{847B5E05-0B6F-C143-9E41-0B6BCAF03AA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93713" y="1027113"/>
            <a:ext cx="6567487" cy="3695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598FF8F0-CF3D-C84F-AC88-E03C2DC36BE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1287" cy="410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28240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>
            <a:extLst>
              <a:ext uri="{FF2B5EF4-FFF2-40B4-BE49-F238E27FC236}">
                <a16:creationId xmlns:a16="http://schemas.microsoft.com/office/drawing/2014/main" id="{9E1B10EF-F9FA-F140-AC68-19EA6688C73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92125" y="1027113"/>
            <a:ext cx="6572250" cy="36972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Text Box 2">
            <a:extLst>
              <a:ext uri="{FF2B5EF4-FFF2-40B4-BE49-F238E27FC236}">
                <a16:creationId xmlns:a16="http://schemas.microsoft.com/office/drawing/2014/main" id="{D3E05F6A-7542-DC4A-94F5-71944B20021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58697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>
            <a:extLst>
              <a:ext uri="{FF2B5EF4-FFF2-40B4-BE49-F238E27FC236}">
                <a16:creationId xmlns:a16="http://schemas.microsoft.com/office/drawing/2014/main" id="{847B5E05-0B6F-C143-9E41-0B6BCAF03AA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93713" y="1027113"/>
            <a:ext cx="6567487" cy="3695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598FF8F0-CF3D-C84F-AC88-E03C2DC36BE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1287" cy="410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0478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1FAA8C-0975-ED4F-BB1C-66301FEF0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0554" y="2380726"/>
            <a:ext cx="8915399" cy="215395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6000" b="1" dirty="0"/>
              <a:t>Le MBTI</a:t>
            </a:r>
            <a:br>
              <a:rPr lang="fr-FR" sz="6000" b="1" dirty="0"/>
            </a:br>
            <a:r>
              <a:rPr lang="fr-FR" sz="6000" b="1" dirty="0"/>
              <a:t>  </a:t>
            </a:r>
            <a:r>
              <a:rPr lang="fr-FR" sz="6000" i="1" dirty="0"/>
              <a:t>Un chemin d’individuation</a:t>
            </a:r>
            <a:br>
              <a:rPr lang="fr-FR" dirty="0"/>
            </a:br>
            <a:endParaRPr lang="fr-FR" i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760E5C0-6561-DC4C-982A-D8789E913F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75208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A2DC62AD-5F91-5740-B87C-7B793B66B1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5677" y="469503"/>
            <a:ext cx="3678288" cy="5434340"/>
          </a:xfrm>
          <a:ln/>
        </p:spPr>
        <p:txBody>
          <a:bodyPr>
            <a:normAutofit/>
          </a:bodyPr>
          <a:lstStyle/>
          <a:p>
            <a: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fr-BE" altLang="fr-FR" dirty="0"/>
              <a:t>Exemples de </a:t>
            </a:r>
            <a:r>
              <a:rPr lang="fr-BE" altLang="fr-FR" b="1" u="sng" dirty="0"/>
              <a:t>figures archétypales </a:t>
            </a:r>
            <a:br>
              <a:rPr lang="fr-BE" altLang="fr-FR" b="1" u="sng" dirty="0"/>
            </a:br>
            <a:br>
              <a:rPr lang="fr-BE" altLang="fr-FR" b="1" u="sng" dirty="0"/>
            </a:br>
            <a:r>
              <a:rPr lang="fr-BE" altLang="fr-FR" b="1" i="1" dirty="0"/>
              <a:t>Trouver son MBTI, c’est révéler un archétype !  </a:t>
            </a:r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14E5C461-26DE-0B43-BE9A-22E1EA83A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833" y="219881"/>
            <a:ext cx="4685410" cy="643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0620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6ED8FBCC-44C1-124A-B83E-D4E743889C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2311" y="1749286"/>
            <a:ext cx="3817741" cy="4353339"/>
          </a:xfrm>
          <a:ln/>
        </p:spPr>
        <p:txBody>
          <a:bodyPr/>
          <a:lstStyle/>
          <a:p>
            <a:r>
              <a:rPr lang="fr-FR" b="1" dirty="0"/>
              <a:t>L’organisation de la psyché selon JUNG</a:t>
            </a: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4C786714-BC3E-014C-97A0-5C926E592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169" y="328285"/>
            <a:ext cx="5224869" cy="628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3451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8DFE974C-83E9-314C-A2DE-2034B434C5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6072" y="256348"/>
            <a:ext cx="7805619" cy="1142040"/>
          </a:xfrm>
          <a:ln/>
        </p:spPr>
        <p:txBody>
          <a:bodyPr>
            <a:normAutofit fontScale="90000"/>
          </a:bodyPr>
          <a:lstStyle/>
          <a:p>
            <a:pPr algn="ctr"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fr-BE" altLang="fr-FR" b="1" dirty="0"/>
              <a:t>ANIMA/ANIMUS</a:t>
            </a:r>
            <a:br>
              <a:rPr lang="fr-BE" altLang="fr-FR" dirty="0"/>
            </a:br>
            <a:endParaRPr lang="fr-BE" altLang="fr-FR" dirty="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C3FD3626-ED77-E244-AB20-5F3A364F97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96072" y="1781468"/>
            <a:ext cx="7955395" cy="4576801"/>
          </a:xfrm>
          <a:ln/>
        </p:spPr>
        <p:txBody>
          <a:bodyPr/>
          <a:lstStyle/>
          <a:p>
            <a:endParaRPr lang="fr-FR"/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E8519CCB-88AF-9445-A8FD-6BBCF739F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18" y="1781468"/>
            <a:ext cx="8132225" cy="440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9536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6ED8FBCC-44C1-124A-B83E-D4E743889C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2311" y="1749286"/>
            <a:ext cx="3817741" cy="4353339"/>
          </a:xfrm>
          <a:ln/>
        </p:spPr>
        <p:txBody>
          <a:bodyPr/>
          <a:lstStyle/>
          <a:p>
            <a:r>
              <a:rPr lang="fr-FR" b="1" dirty="0"/>
              <a:t>L’organisation de la psyché selon JUNG</a:t>
            </a: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4C786714-BC3E-014C-97A0-5C926E592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169" y="328285"/>
            <a:ext cx="5224869" cy="628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2274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>
            <a:extLst>
              <a:ext uri="{FF2B5EF4-FFF2-40B4-BE49-F238E27FC236}">
                <a16:creationId xmlns:a16="http://schemas.microsoft.com/office/drawing/2014/main" id="{D0D52C90-7FAE-3242-A86A-4AF4C71728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6072" y="256348"/>
            <a:ext cx="7805619" cy="1142040"/>
          </a:xfrm>
          <a:ln/>
        </p:spPr>
        <p:txBody>
          <a:bodyPr>
            <a:normAutofit fontScale="90000"/>
          </a:bodyPr>
          <a:lstStyle/>
          <a:p>
            <a:pPr algn="just"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fr-BE" altLang="fr-FR" b="1" i="1" dirty="0"/>
              <a:t>Au final, se déployer, c’est trouver l’équilibre entre toutes les instances de sa personnalité.                       </a:t>
            </a: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09DDD99E-FF5E-894E-A250-610A195300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96072" y="1781468"/>
            <a:ext cx="7955395" cy="4576801"/>
          </a:xfrm>
          <a:ln/>
        </p:spPr>
        <p:txBody>
          <a:bodyPr/>
          <a:lstStyle/>
          <a:p>
            <a:endParaRPr lang="fr-FR" dirty="0"/>
          </a:p>
        </p:txBody>
      </p:sp>
      <p:pic>
        <p:nvPicPr>
          <p:cNvPr id="28675" name="Picture 3">
            <a:extLst>
              <a:ext uri="{FF2B5EF4-FFF2-40B4-BE49-F238E27FC236}">
                <a16:creationId xmlns:a16="http://schemas.microsoft.com/office/drawing/2014/main" id="{7FF1D42B-C193-D549-A1CD-47D9E18F5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223" y="1980251"/>
            <a:ext cx="5212067" cy="457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2305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7572CCDD-CB86-524A-93F0-694AB2FD7D5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  <a:ln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fr-FR" sz="4000" dirty="0">
                <a:latin typeface="Calibri" panose="020F0502020204030204" pitchFamily="34" charset="0"/>
              </a:rPr>
              <a:t>    </a:t>
            </a:r>
            <a:r>
              <a:rPr lang="fr-FR" altLang="fr-FR" sz="4000" b="1" u="sng" dirty="0">
                <a:latin typeface="Calibri" panose="020F0502020204030204" pitchFamily="34" charset="0"/>
              </a:rPr>
              <a:t>A quoi s’intéresse le MBTI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01C1E2F7-9F91-014A-89F0-A75894DF0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0275" y="1389064"/>
            <a:ext cx="342900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900"/>
              </a:spcBef>
            </a:pPr>
            <a:r>
              <a:rPr lang="fr-BE" altLang="fr-FR" sz="2000" b="1" dirty="0">
                <a:latin typeface="Comic Sans MS" panose="030F0902030302020204" pitchFamily="66" charset="0"/>
              </a:rPr>
              <a:t>Environnement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37DA366-95BA-614C-8DD5-D538AFE9F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927725"/>
            <a:ext cx="34290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900"/>
              </a:spcBef>
            </a:pPr>
            <a:r>
              <a:rPr lang="fr-BE" altLang="fr-FR" sz="2000" b="1">
                <a:latin typeface="Comic Sans MS" panose="030F0902030302020204" pitchFamily="66" charset="0"/>
              </a:rPr>
              <a:t>Préférences</a:t>
            </a:r>
          </a:p>
        </p:txBody>
      </p:sp>
      <p:grpSp>
        <p:nvGrpSpPr>
          <p:cNvPr id="11268" name="Group 4">
            <a:extLst>
              <a:ext uri="{FF2B5EF4-FFF2-40B4-BE49-F238E27FC236}">
                <a16:creationId xmlns:a16="http://schemas.microsoft.com/office/drawing/2014/main" id="{F67942BA-3034-4A4D-BF0F-B6B442B769A7}"/>
              </a:ext>
            </a:extLst>
          </p:cNvPr>
          <p:cNvGrpSpPr>
            <a:grpSpLocks/>
          </p:cNvGrpSpPr>
          <p:nvPr/>
        </p:nvGrpSpPr>
        <p:grpSpPr bwMode="auto">
          <a:xfrm>
            <a:off x="3124201" y="3489330"/>
            <a:ext cx="6246813" cy="457201"/>
            <a:chOff x="1008" y="2198"/>
            <a:chExt cx="3935" cy="288"/>
          </a:xfrm>
        </p:grpSpPr>
        <p:sp>
          <p:nvSpPr>
            <p:cNvPr id="11269" name="Line 5">
              <a:extLst>
                <a:ext uri="{FF2B5EF4-FFF2-40B4-BE49-F238E27FC236}">
                  <a16:creationId xmlns:a16="http://schemas.microsoft.com/office/drawing/2014/main" id="{1BFEC308-CA93-AE4C-9804-EBC5A5C75D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486"/>
              <a:ext cx="3935" cy="0"/>
            </a:xfrm>
            <a:prstGeom prst="line">
              <a:avLst/>
            </a:prstGeom>
            <a:noFill/>
            <a:ln w="7632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70" name="Rectangle 6">
              <a:extLst>
                <a:ext uri="{FF2B5EF4-FFF2-40B4-BE49-F238E27FC236}">
                  <a16:creationId xmlns:a16="http://schemas.microsoft.com/office/drawing/2014/main" id="{625AD2C3-DCB3-154F-B4D2-0583A72CE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198"/>
              <a:ext cx="2159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ts val="900"/>
                </a:spcBef>
              </a:pPr>
              <a:r>
                <a:rPr lang="fr-BE" altLang="fr-FR" sz="2000" b="1">
                  <a:solidFill>
                    <a:srgbClr val="660066"/>
                  </a:solidFill>
                  <a:latin typeface="Comic Sans MS" panose="030F0902030302020204" pitchFamily="66" charset="0"/>
                </a:rPr>
                <a:t>Comportements</a:t>
              </a:r>
            </a:p>
          </p:txBody>
        </p:sp>
      </p:grpSp>
      <p:sp>
        <p:nvSpPr>
          <p:cNvPr id="11271" name="Rectangle 7">
            <a:extLst>
              <a:ext uri="{FF2B5EF4-FFF2-40B4-BE49-F238E27FC236}">
                <a16:creationId xmlns:a16="http://schemas.microsoft.com/office/drawing/2014/main" id="{FDBB6DCE-A251-0746-9FB9-8A1E68364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098925"/>
            <a:ext cx="14478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900"/>
              </a:spcBef>
            </a:pPr>
            <a:r>
              <a:rPr lang="fr-BE" altLang="fr-FR" sz="2000" b="1">
                <a:latin typeface="Comic Sans MS" panose="030F0902030302020204" pitchFamily="66" charset="0"/>
              </a:rPr>
              <a:t>Confort</a:t>
            </a:r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1CF95558-5D9F-764F-9E08-9C6828266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098925"/>
            <a:ext cx="14478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900"/>
              </a:spcBef>
            </a:pPr>
            <a:r>
              <a:rPr lang="fr-BE" altLang="fr-FR" sz="2000" b="1">
                <a:latin typeface="Comic Sans MS" panose="030F0902030302020204" pitchFamily="66" charset="0"/>
              </a:rPr>
              <a:t>Effort</a:t>
            </a:r>
          </a:p>
        </p:txBody>
      </p:sp>
    </p:spTree>
    <p:extLst>
      <p:ext uri="{BB962C8B-B14F-4D97-AF65-F5344CB8AC3E}">
        <p14:creationId xmlns:p14="http://schemas.microsoft.com/office/powerpoint/2010/main" val="15002554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F72905-C71B-6647-B465-CA9A8E71C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Trouvé son profil MBTI -&gt; Une démarche qui demande de l’engagement !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A25652-F3C3-8241-80F6-529810F76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i="1" dirty="0"/>
              <a:t>Choisir ses préférences entre 4 polarités </a:t>
            </a:r>
          </a:p>
          <a:p>
            <a:r>
              <a:rPr lang="fr-FR" sz="2400" i="1" dirty="0"/>
              <a:t>Découvrir son tempérament </a:t>
            </a:r>
          </a:p>
          <a:p>
            <a:r>
              <a:rPr lang="fr-FR" sz="2400" i="1" dirty="0"/>
              <a:t>Comprendre la dynamique de son profil, de son archétype</a:t>
            </a:r>
          </a:p>
          <a:p>
            <a:r>
              <a:rPr lang="fr-FR" sz="2400" i="1" dirty="0"/>
              <a:t>Mettre en avant les forces, les fragilités de son profil</a:t>
            </a:r>
          </a:p>
          <a:p>
            <a:r>
              <a:rPr lang="fr-FR" sz="2400" i="1" dirty="0"/>
              <a:t> Mettre son profil en lien avec des domaines d’activité, des métiers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9096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FEE59471-7718-C840-8EB0-5756C4A5A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  <a:ln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fr-FR">
                <a:latin typeface="Calibri" panose="020F0502020204030204" pitchFamily="34" charset="0"/>
              </a:rPr>
              <a:t>MBTI</a:t>
            </a: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28EB8293-A556-BA46-B7CD-E3535AF92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928813"/>
            <a:ext cx="1200150" cy="1147762"/>
          </a:xfrm>
          <a:prstGeom prst="rect">
            <a:avLst/>
          </a:prstGeom>
          <a:noFill/>
          <a:ln w="38160" cap="flat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endParaRPr lang="fr-BE" altLang="fr-FR" sz="1600" b="1">
              <a:latin typeface="Franklin Gothic Book" panose="020B0503020102020204" pitchFamily="34" charset="0"/>
            </a:endParaRPr>
          </a:p>
          <a:p>
            <a:pPr algn="ctr" hangingPunct="1">
              <a:lnSpc>
                <a:spcPct val="100000"/>
              </a:lnSpc>
            </a:pPr>
            <a:r>
              <a:rPr lang="fr-BE" altLang="fr-FR" sz="1600" b="1">
                <a:latin typeface="Franklin Gothic Book" panose="020B0503020102020204" pitchFamily="34" charset="0"/>
              </a:rPr>
              <a:t>ISTJ</a:t>
            </a:r>
          </a:p>
          <a:p>
            <a:pPr algn="ctr">
              <a:lnSpc>
                <a:spcPct val="100000"/>
              </a:lnSpc>
            </a:pPr>
            <a:r>
              <a:rPr lang="fr-BE" altLang="fr-FR" sz="1600" b="1">
                <a:latin typeface="Franklin Gothic Book" panose="020B0503020102020204" pitchFamily="34" charset="0"/>
              </a:rPr>
              <a:t>Administrateur</a:t>
            </a:r>
          </a:p>
          <a:p>
            <a:pPr algn="ctr" hangingPunct="1">
              <a:lnSpc>
                <a:spcPct val="100000"/>
              </a:lnSpc>
            </a:pPr>
            <a:endParaRPr lang="fr-BE" altLang="fr-FR" sz="1600">
              <a:latin typeface="Calibri" panose="020F0502020204030204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5A7A22B-1B49-7147-9533-EA907F2D1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928813"/>
            <a:ext cx="1200150" cy="1147762"/>
          </a:xfrm>
          <a:prstGeom prst="rect">
            <a:avLst/>
          </a:prstGeom>
          <a:noFill/>
          <a:ln w="38160" cap="flat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BE" altLang="fr-FR" sz="1600" b="1">
                <a:latin typeface="Franklin Gothic Book" panose="020B0503020102020204" pitchFamily="34" charset="0"/>
              </a:rPr>
              <a:t>ISFJ</a:t>
            </a:r>
          </a:p>
          <a:p>
            <a:pPr algn="ctr">
              <a:lnSpc>
                <a:spcPct val="100000"/>
              </a:lnSpc>
            </a:pPr>
            <a:r>
              <a:rPr lang="fr-BE" altLang="fr-FR" sz="1600" b="1">
                <a:latin typeface="Franklin Gothic Book" panose="020B0503020102020204" pitchFamily="34" charset="0"/>
              </a:rPr>
              <a:t>Protecteur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4AD31585-71A1-684C-9398-0EA2DC7A2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928813"/>
            <a:ext cx="1200150" cy="1147762"/>
          </a:xfrm>
          <a:prstGeom prst="rect">
            <a:avLst/>
          </a:prstGeom>
          <a:noFill/>
          <a:ln w="38160" cap="flat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BE" altLang="fr-FR" sz="1600" b="1">
                <a:latin typeface="Franklin Gothic Book" panose="020B0503020102020204" pitchFamily="34" charset="0"/>
              </a:rPr>
              <a:t>INFJ</a:t>
            </a:r>
          </a:p>
          <a:p>
            <a:pPr algn="ctr">
              <a:lnSpc>
                <a:spcPct val="100000"/>
              </a:lnSpc>
            </a:pPr>
            <a:r>
              <a:rPr lang="fr-BE" altLang="fr-FR" sz="1600" b="1">
                <a:latin typeface="Franklin Gothic Book" panose="020B0503020102020204" pitchFamily="34" charset="0"/>
              </a:rPr>
              <a:t>Visionnaire</a:t>
            </a: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E2A49DF4-998A-FB4E-98FD-21196EFB9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1928813"/>
            <a:ext cx="1200150" cy="1147762"/>
          </a:xfrm>
          <a:prstGeom prst="rect">
            <a:avLst/>
          </a:prstGeom>
          <a:noFill/>
          <a:ln w="38160" cap="flat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BE" altLang="fr-FR" sz="1600" b="1">
                <a:latin typeface="Franklin Gothic Book" panose="020B0503020102020204" pitchFamily="34" charset="0"/>
              </a:rPr>
              <a:t>INTJ</a:t>
            </a:r>
          </a:p>
          <a:p>
            <a:pPr algn="ctr">
              <a:lnSpc>
                <a:spcPct val="100000"/>
              </a:lnSpc>
            </a:pPr>
            <a:r>
              <a:rPr lang="fr-BE" altLang="fr-FR" sz="1600" b="1">
                <a:latin typeface="Franklin Gothic Book" panose="020B0503020102020204" pitchFamily="34" charset="0"/>
              </a:rPr>
              <a:t>Améliorateur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A1F093AE-C73A-1541-B166-6CA80D6DE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095626"/>
            <a:ext cx="1200150" cy="1147763"/>
          </a:xfrm>
          <a:prstGeom prst="rect">
            <a:avLst/>
          </a:prstGeom>
          <a:noFill/>
          <a:ln w="38160" cap="flat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BE" altLang="fr-FR" sz="1600" b="1">
                <a:latin typeface="Franklin Gothic Book" panose="020B0503020102020204" pitchFamily="34" charset="0"/>
              </a:rPr>
              <a:t>ISTP</a:t>
            </a:r>
          </a:p>
          <a:p>
            <a:pPr algn="ctr">
              <a:lnSpc>
                <a:spcPct val="100000"/>
              </a:lnSpc>
            </a:pPr>
            <a:r>
              <a:rPr lang="fr-BE" altLang="fr-FR" sz="1600" b="1">
                <a:latin typeface="Franklin Gothic Book" panose="020B0503020102020204" pitchFamily="34" charset="0"/>
              </a:rPr>
              <a:t>Praticien</a:t>
            </a:r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753A5941-EB04-154D-984D-00EA6B148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095626"/>
            <a:ext cx="1200150" cy="1147763"/>
          </a:xfrm>
          <a:prstGeom prst="rect">
            <a:avLst/>
          </a:prstGeom>
          <a:noFill/>
          <a:ln w="38160" cap="flat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BE" altLang="fr-FR" sz="1600" b="1">
                <a:latin typeface="Franklin Gothic Book" panose="020B0503020102020204" pitchFamily="34" charset="0"/>
              </a:rPr>
              <a:t>ISFP</a:t>
            </a:r>
          </a:p>
          <a:p>
            <a:pPr algn="ctr">
              <a:lnSpc>
                <a:spcPct val="100000"/>
              </a:lnSpc>
            </a:pPr>
            <a:r>
              <a:rPr lang="fr-BE" altLang="fr-FR" sz="1600" b="1">
                <a:latin typeface="Franklin Gothic Book" panose="020B0503020102020204" pitchFamily="34" charset="0"/>
              </a:rPr>
              <a:t>Conciliateur</a:t>
            </a:r>
          </a:p>
        </p:txBody>
      </p:sp>
      <p:sp>
        <p:nvSpPr>
          <p:cNvPr id="17416" name="Rectangle 8">
            <a:extLst>
              <a:ext uri="{FF2B5EF4-FFF2-40B4-BE49-F238E27FC236}">
                <a16:creationId xmlns:a16="http://schemas.microsoft.com/office/drawing/2014/main" id="{8F2ED9BE-10ED-2040-82E2-663CCEE3F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095626"/>
            <a:ext cx="1200150" cy="1147763"/>
          </a:xfrm>
          <a:prstGeom prst="rect">
            <a:avLst/>
          </a:prstGeom>
          <a:noFill/>
          <a:ln w="38160" cap="flat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BE" altLang="fr-FR" sz="1600" b="1">
                <a:latin typeface="Franklin Gothic Book" panose="020B0503020102020204" pitchFamily="34" charset="0"/>
              </a:rPr>
              <a:t>INFP</a:t>
            </a:r>
          </a:p>
          <a:p>
            <a:pPr algn="ctr">
              <a:lnSpc>
                <a:spcPct val="100000"/>
              </a:lnSpc>
            </a:pPr>
            <a:r>
              <a:rPr lang="fr-BE" altLang="fr-FR" sz="1600" b="1">
                <a:latin typeface="Franklin Gothic Book" panose="020B0503020102020204" pitchFamily="34" charset="0"/>
              </a:rPr>
              <a:t>Z</a:t>
            </a:r>
            <a:r>
              <a:rPr lang="fr-BE" altLang="fr-FR" sz="1600" b="1"/>
              <a:t>é</a:t>
            </a:r>
            <a:r>
              <a:rPr lang="fr-BE" altLang="fr-FR" sz="1600" b="1">
                <a:latin typeface="Franklin Gothic Book" panose="020B0503020102020204" pitchFamily="34" charset="0"/>
              </a:rPr>
              <a:t>lateur</a:t>
            </a:r>
          </a:p>
        </p:txBody>
      </p:sp>
      <p:sp>
        <p:nvSpPr>
          <p:cNvPr id="17417" name="Rectangle 9">
            <a:extLst>
              <a:ext uri="{FF2B5EF4-FFF2-40B4-BE49-F238E27FC236}">
                <a16:creationId xmlns:a16="http://schemas.microsoft.com/office/drawing/2014/main" id="{FE9A0F01-2ED6-8847-B7C6-A4072D097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3095626"/>
            <a:ext cx="1200150" cy="1147763"/>
          </a:xfrm>
          <a:prstGeom prst="rect">
            <a:avLst/>
          </a:prstGeom>
          <a:noFill/>
          <a:ln w="38160" cap="flat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BE" altLang="fr-FR" sz="1600" b="1">
                <a:latin typeface="Franklin Gothic Book" panose="020B0503020102020204" pitchFamily="34" charset="0"/>
              </a:rPr>
              <a:t>INTP</a:t>
            </a:r>
          </a:p>
          <a:p>
            <a:pPr algn="ctr">
              <a:lnSpc>
                <a:spcPct val="100000"/>
              </a:lnSpc>
            </a:pPr>
            <a:r>
              <a:rPr lang="fr-BE" altLang="fr-FR" sz="1600" b="1">
                <a:latin typeface="Franklin Gothic Book" panose="020B0503020102020204" pitchFamily="34" charset="0"/>
              </a:rPr>
              <a:t>Concepteur</a:t>
            </a:r>
          </a:p>
        </p:txBody>
      </p:sp>
      <p:sp>
        <p:nvSpPr>
          <p:cNvPr id="17418" name="Rectangle 10">
            <a:extLst>
              <a:ext uri="{FF2B5EF4-FFF2-40B4-BE49-F238E27FC236}">
                <a16:creationId xmlns:a16="http://schemas.microsoft.com/office/drawing/2014/main" id="{42C82917-8946-0640-AB9B-6EEEB4F97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262438"/>
            <a:ext cx="1200150" cy="1147762"/>
          </a:xfrm>
          <a:prstGeom prst="rect">
            <a:avLst/>
          </a:prstGeom>
          <a:noFill/>
          <a:ln w="38160" cap="flat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BE" altLang="fr-FR" sz="1600" b="1">
                <a:latin typeface="Franklin Gothic Book" panose="020B0503020102020204" pitchFamily="34" charset="0"/>
              </a:rPr>
              <a:t>ESTP</a:t>
            </a:r>
          </a:p>
          <a:p>
            <a:pPr algn="ctr">
              <a:lnSpc>
                <a:spcPct val="100000"/>
              </a:lnSpc>
            </a:pPr>
            <a:r>
              <a:rPr lang="fr-BE" altLang="fr-FR" sz="1600" b="1">
                <a:latin typeface="Franklin Gothic Book" panose="020B0503020102020204" pitchFamily="34" charset="0"/>
              </a:rPr>
              <a:t>Pragmatique</a:t>
            </a:r>
          </a:p>
        </p:txBody>
      </p:sp>
      <p:sp>
        <p:nvSpPr>
          <p:cNvPr id="17419" name="Rectangle 11">
            <a:extLst>
              <a:ext uri="{FF2B5EF4-FFF2-40B4-BE49-F238E27FC236}">
                <a16:creationId xmlns:a16="http://schemas.microsoft.com/office/drawing/2014/main" id="{41EBA881-90DE-994A-942F-C2F8C2F2D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262438"/>
            <a:ext cx="1200150" cy="1147762"/>
          </a:xfrm>
          <a:prstGeom prst="rect">
            <a:avLst/>
          </a:prstGeom>
          <a:noFill/>
          <a:ln w="38160" cap="flat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BE" altLang="fr-FR" sz="1600" b="1">
                <a:latin typeface="Franklin Gothic Book" panose="020B0503020102020204" pitchFamily="34" charset="0"/>
              </a:rPr>
              <a:t>ESFP</a:t>
            </a:r>
          </a:p>
          <a:p>
            <a:pPr algn="ctr">
              <a:lnSpc>
                <a:spcPct val="100000"/>
              </a:lnSpc>
            </a:pPr>
            <a:r>
              <a:rPr lang="fr-BE" altLang="fr-FR" sz="1600" b="1">
                <a:latin typeface="Franklin Gothic Book" panose="020B0503020102020204" pitchFamily="34" charset="0"/>
              </a:rPr>
              <a:t>Spontan</a:t>
            </a:r>
            <a:r>
              <a:rPr lang="fr-BE" altLang="fr-FR" sz="1600" b="1"/>
              <a:t>é</a:t>
            </a:r>
          </a:p>
        </p:txBody>
      </p:sp>
      <p:sp>
        <p:nvSpPr>
          <p:cNvPr id="17420" name="Rectangle 12">
            <a:extLst>
              <a:ext uri="{FF2B5EF4-FFF2-40B4-BE49-F238E27FC236}">
                <a16:creationId xmlns:a16="http://schemas.microsoft.com/office/drawing/2014/main" id="{E4970616-400D-E843-9C93-7F0809792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262438"/>
            <a:ext cx="1200150" cy="1147762"/>
          </a:xfrm>
          <a:prstGeom prst="rect">
            <a:avLst/>
          </a:prstGeom>
          <a:noFill/>
          <a:ln w="38160" cap="flat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BE" altLang="fr-FR" sz="1600" b="1">
                <a:latin typeface="Franklin Gothic Book" panose="020B0503020102020204" pitchFamily="34" charset="0"/>
              </a:rPr>
              <a:t>ENFP</a:t>
            </a:r>
          </a:p>
          <a:p>
            <a:pPr algn="ctr">
              <a:lnSpc>
                <a:spcPct val="100000"/>
              </a:lnSpc>
            </a:pPr>
            <a:r>
              <a:rPr lang="fr-BE" altLang="fr-FR" sz="1600" b="1">
                <a:latin typeface="Franklin Gothic Book" panose="020B0503020102020204" pitchFamily="34" charset="0"/>
              </a:rPr>
              <a:t>Communicateur</a:t>
            </a:r>
          </a:p>
        </p:txBody>
      </p:sp>
      <p:sp>
        <p:nvSpPr>
          <p:cNvPr id="17421" name="Rectangle 13">
            <a:extLst>
              <a:ext uri="{FF2B5EF4-FFF2-40B4-BE49-F238E27FC236}">
                <a16:creationId xmlns:a16="http://schemas.microsoft.com/office/drawing/2014/main" id="{8E21C717-3527-6346-81E0-18D73A348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4262438"/>
            <a:ext cx="1200150" cy="1147762"/>
          </a:xfrm>
          <a:prstGeom prst="rect">
            <a:avLst/>
          </a:prstGeom>
          <a:noFill/>
          <a:ln w="38160" cap="flat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BE" altLang="fr-FR" sz="1600" b="1">
                <a:latin typeface="Franklin Gothic Book" panose="020B0503020102020204" pitchFamily="34" charset="0"/>
              </a:rPr>
              <a:t>ENTP</a:t>
            </a:r>
          </a:p>
          <a:p>
            <a:pPr algn="ctr">
              <a:lnSpc>
                <a:spcPct val="100000"/>
              </a:lnSpc>
            </a:pPr>
            <a:r>
              <a:rPr lang="fr-BE" altLang="fr-FR" sz="1600" b="1">
                <a:latin typeface="Franklin Gothic Book" panose="020B0503020102020204" pitchFamily="34" charset="0"/>
              </a:rPr>
              <a:t>Innovateur</a:t>
            </a:r>
          </a:p>
        </p:txBody>
      </p:sp>
      <p:sp>
        <p:nvSpPr>
          <p:cNvPr id="17422" name="Rectangle 14">
            <a:extLst>
              <a:ext uri="{FF2B5EF4-FFF2-40B4-BE49-F238E27FC236}">
                <a16:creationId xmlns:a16="http://schemas.microsoft.com/office/drawing/2014/main" id="{913C2C3E-EDD6-8B48-8FFB-81490C839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405438"/>
            <a:ext cx="1200150" cy="1147762"/>
          </a:xfrm>
          <a:prstGeom prst="rect">
            <a:avLst/>
          </a:prstGeom>
          <a:noFill/>
          <a:ln w="38160" cap="flat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BE" altLang="fr-FR" sz="1700" b="1">
                <a:latin typeface="Franklin Gothic Book" panose="020B0503020102020204" pitchFamily="34" charset="0"/>
              </a:rPr>
              <a:t>ESTJ</a:t>
            </a:r>
          </a:p>
          <a:p>
            <a:pPr algn="ctr">
              <a:lnSpc>
                <a:spcPct val="100000"/>
              </a:lnSpc>
            </a:pPr>
            <a:r>
              <a:rPr lang="fr-BE" altLang="fr-FR" sz="1700" b="1">
                <a:latin typeface="Franklin Gothic Book" panose="020B0503020102020204" pitchFamily="34" charset="0"/>
              </a:rPr>
              <a:t>Organisateur</a:t>
            </a:r>
          </a:p>
        </p:txBody>
      </p:sp>
      <p:sp>
        <p:nvSpPr>
          <p:cNvPr id="17423" name="Rectangle 15">
            <a:extLst>
              <a:ext uri="{FF2B5EF4-FFF2-40B4-BE49-F238E27FC236}">
                <a16:creationId xmlns:a16="http://schemas.microsoft.com/office/drawing/2014/main" id="{4BB3D21E-61E0-B244-8225-94745216E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405438"/>
            <a:ext cx="1200150" cy="1147762"/>
          </a:xfrm>
          <a:prstGeom prst="rect">
            <a:avLst/>
          </a:prstGeom>
          <a:noFill/>
          <a:ln w="38160" cap="flat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BE" altLang="fr-FR" sz="1700" b="1">
                <a:latin typeface="Franklin Gothic Book" panose="020B0503020102020204" pitchFamily="34" charset="0"/>
              </a:rPr>
              <a:t>ESFJ</a:t>
            </a:r>
          </a:p>
          <a:p>
            <a:pPr algn="ctr">
              <a:lnSpc>
                <a:spcPct val="100000"/>
              </a:lnSpc>
            </a:pPr>
            <a:r>
              <a:rPr lang="fr-BE" altLang="fr-FR" sz="1700" b="1">
                <a:latin typeface="Franklin Gothic Book" panose="020B0503020102020204" pitchFamily="34" charset="0"/>
              </a:rPr>
              <a:t>Nourricier</a:t>
            </a:r>
          </a:p>
        </p:txBody>
      </p:sp>
      <p:sp>
        <p:nvSpPr>
          <p:cNvPr id="17424" name="Rectangle 16">
            <a:extLst>
              <a:ext uri="{FF2B5EF4-FFF2-40B4-BE49-F238E27FC236}">
                <a16:creationId xmlns:a16="http://schemas.microsoft.com/office/drawing/2014/main" id="{DA331480-2B73-634A-9577-38B6BF2EB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405438"/>
            <a:ext cx="1200150" cy="1147762"/>
          </a:xfrm>
          <a:prstGeom prst="rect">
            <a:avLst/>
          </a:prstGeom>
          <a:noFill/>
          <a:ln w="38160" cap="flat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BE" altLang="fr-FR" sz="1700" b="1">
                <a:latin typeface="Franklin Gothic Book" panose="020B0503020102020204" pitchFamily="34" charset="0"/>
              </a:rPr>
              <a:t>ENFJ</a:t>
            </a:r>
          </a:p>
          <a:p>
            <a:pPr algn="ctr">
              <a:lnSpc>
                <a:spcPct val="100000"/>
              </a:lnSpc>
            </a:pPr>
            <a:r>
              <a:rPr lang="fr-BE" altLang="fr-FR" sz="1700" b="1">
                <a:latin typeface="Franklin Gothic Book" panose="020B0503020102020204" pitchFamily="34" charset="0"/>
              </a:rPr>
              <a:t>Animateur</a:t>
            </a:r>
          </a:p>
        </p:txBody>
      </p:sp>
      <p:sp>
        <p:nvSpPr>
          <p:cNvPr id="17425" name="Rectangle 17">
            <a:extLst>
              <a:ext uri="{FF2B5EF4-FFF2-40B4-BE49-F238E27FC236}">
                <a16:creationId xmlns:a16="http://schemas.microsoft.com/office/drawing/2014/main" id="{12F7ACA0-9D8A-6143-8391-5ED9595B9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405438"/>
            <a:ext cx="1200150" cy="1147762"/>
          </a:xfrm>
          <a:prstGeom prst="rect">
            <a:avLst/>
          </a:prstGeom>
          <a:noFill/>
          <a:ln w="38160" cap="flat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BE" altLang="fr-FR" sz="1700" b="1">
                <a:latin typeface="Franklin Gothic Book" panose="020B0503020102020204" pitchFamily="34" charset="0"/>
              </a:rPr>
              <a:t>ENTJ</a:t>
            </a:r>
          </a:p>
          <a:p>
            <a:pPr algn="ctr">
              <a:lnSpc>
                <a:spcPct val="100000"/>
              </a:lnSpc>
            </a:pPr>
            <a:r>
              <a:rPr lang="fr-BE" altLang="fr-FR" sz="1700" b="1">
                <a:latin typeface="Franklin Gothic Book" panose="020B0503020102020204" pitchFamily="34" charset="0"/>
              </a:rPr>
              <a:t>Meneur</a:t>
            </a:r>
          </a:p>
        </p:txBody>
      </p:sp>
      <p:sp>
        <p:nvSpPr>
          <p:cNvPr id="17426" name="Freeform 18">
            <a:extLst>
              <a:ext uri="{FF2B5EF4-FFF2-40B4-BE49-F238E27FC236}">
                <a16:creationId xmlns:a16="http://schemas.microsoft.com/office/drawing/2014/main" id="{96AE7D64-28E9-F046-8E60-4366FE41227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514600" y="1016000"/>
            <a:ext cx="7086600" cy="914400"/>
          </a:xfrm>
          <a:custGeom>
            <a:avLst/>
            <a:gdLst>
              <a:gd name="G0" fmla="*/ 65535 21600 1"/>
              <a:gd name="G1" fmla="*/ G0 1 21600"/>
              <a:gd name="G2" fmla="*/ 65535 21600 1"/>
              <a:gd name="G3" fmla="*/ G2 1 21600"/>
              <a:gd name="G4" fmla="*/ 65535 21600 1"/>
              <a:gd name="G5" fmla="*/ G4 1 21600"/>
              <a:gd name="G6" fmla="*/ 65535 21600 1"/>
              <a:gd name="G7" fmla="*/ G6 1 21600"/>
              <a:gd name="G8" fmla="*/ 65535 21600 1"/>
              <a:gd name="G9" fmla="*/ G8 1 21600"/>
              <a:gd name="G10" fmla="*/ 65535 21600 1"/>
              <a:gd name="G11" fmla="*/ G10 1 21600"/>
              <a:gd name="G12" fmla="*/ 65535 21600 1"/>
              <a:gd name="G13" fmla="*/ G12 1 21600"/>
              <a:gd name="G14" fmla="*/ 1 0 51712"/>
              <a:gd name="G15" fmla="*/ G14 21600 1"/>
              <a:gd name="G16" fmla="*/ G15 1 21600"/>
              <a:gd name="G17" fmla="*/ 1 0 51712"/>
              <a:gd name="G18" fmla="*/ 1 0 51712"/>
              <a:gd name="G19" fmla="*/ 1 0 51712"/>
              <a:gd name="G20" fmla="*/ 1 0 51712"/>
              <a:gd name="G21" fmla="*/ 4500 21600 1"/>
              <a:gd name="G22" fmla="*/ G21 1 21600"/>
              <a:gd name="G23" fmla="*/ 4500 21600 1"/>
              <a:gd name="G24" fmla="*/ G23 1 21600"/>
              <a:gd name="G25" fmla="*/ 17100 21600 1"/>
              <a:gd name="G26" fmla="*/ G25 1 21600"/>
              <a:gd name="G27" fmla="*/ 17100 21600 1"/>
              <a:gd name="G28" fmla="*/ G27 1 21600"/>
              <a:gd name="T0" fmla="*/ 0 w 21600"/>
              <a:gd name="T1" fmla="*/ 0 h 21600"/>
              <a:gd name="T2" fmla="*/ 5400 w 21600"/>
              <a:gd name="T3" fmla="*/ 21600 h 21600"/>
              <a:gd name="T4" fmla="*/ 16200 w 21600"/>
              <a:gd name="T5" fmla="*/ 21600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427" name="Rectangle 19">
            <a:extLst>
              <a:ext uri="{FF2B5EF4-FFF2-40B4-BE49-F238E27FC236}">
                <a16:creationId xmlns:a16="http://schemas.microsoft.com/office/drawing/2014/main" id="{CE1D62BC-C456-CA48-972C-B244E5708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57213"/>
            <a:ext cx="685800" cy="762000"/>
          </a:xfrm>
          <a:prstGeom prst="rect">
            <a:avLst/>
          </a:prstGeom>
          <a:solidFill>
            <a:srgbClr val="4F81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2769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2DBA95-AC08-FD42-AE99-60B58FF8B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Petit exercice d’introduction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143569-94F4-AB49-ACA4-442D72373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400" b="1" dirty="0"/>
              <a:t>Ecrivez à </a:t>
            </a:r>
            <a:r>
              <a:rPr lang="fr-FR" sz="2400" b="1" u="sng" dirty="0"/>
              <a:t>la main droite </a:t>
            </a:r>
            <a:r>
              <a:rPr lang="fr-FR" sz="2400" b="1" dirty="0"/>
              <a:t>et à </a:t>
            </a:r>
            <a:r>
              <a:rPr lang="fr-FR" sz="2400" b="1" u="sng" dirty="0"/>
              <a:t>la main gauche </a:t>
            </a:r>
            <a:r>
              <a:rPr lang="fr-FR" sz="2400" b="1" dirty="0"/>
              <a:t>cette phrase </a:t>
            </a:r>
          </a:p>
          <a:p>
            <a:endParaRPr lang="fr-FR" dirty="0"/>
          </a:p>
          <a:p>
            <a:endParaRPr lang="fr-FR" dirty="0"/>
          </a:p>
          <a:p>
            <a:pPr marL="0" indent="0" algn="ctr">
              <a:buNone/>
            </a:pPr>
            <a:r>
              <a:rPr lang="fr-FR" sz="2800" b="1" i="1" dirty="0"/>
              <a:t>« Aujourd’hui, je vais découvrir mon profil MBTI »</a:t>
            </a:r>
          </a:p>
        </p:txBody>
      </p:sp>
    </p:spTree>
    <p:extLst>
      <p:ext uri="{BB962C8B-B14F-4D97-AF65-F5344CB8AC3E}">
        <p14:creationId xmlns:p14="http://schemas.microsoft.com/office/powerpoint/2010/main" val="1712624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FFD1A6BA-0A4E-1A4F-BB20-BFC242B0EDB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  <a:ln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fr-FR">
                <a:latin typeface="Calibri" panose="020F0502020204030204" pitchFamily="34" charset="0"/>
              </a:rPr>
              <a:t>MBTI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BC2173FA-C1ED-2440-94F7-A432543D3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362200"/>
            <a:ext cx="3733800" cy="228600"/>
          </a:xfrm>
          <a:prstGeom prst="rect">
            <a:avLst/>
          </a:prstGeom>
          <a:solidFill>
            <a:srgbClr val="FF9900"/>
          </a:solidFill>
          <a:ln w="12600" cap="flat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0FDFF04-76D7-474A-9517-7132E7C92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200400"/>
            <a:ext cx="3733800" cy="228600"/>
          </a:xfrm>
          <a:prstGeom prst="rect">
            <a:avLst/>
          </a:prstGeom>
          <a:solidFill>
            <a:srgbClr val="FF9900"/>
          </a:solidFill>
          <a:ln w="12600" cap="flat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899ABD67-181B-2F45-BA0B-736D4CCC1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038600"/>
            <a:ext cx="3733800" cy="228600"/>
          </a:xfrm>
          <a:prstGeom prst="rect">
            <a:avLst/>
          </a:prstGeom>
          <a:solidFill>
            <a:srgbClr val="FF9900"/>
          </a:solidFill>
          <a:ln w="12600" cap="flat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F9059749-FD04-BC4E-A6D9-5A891E5E5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876800"/>
            <a:ext cx="3733800" cy="228600"/>
          </a:xfrm>
          <a:prstGeom prst="rect">
            <a:avLst/>
          </a:prstGeom>
          <a:solidFill>
            <a:srgbClr val="FF9900"/>
          </a:solidFill>
          <a:ln w="12600" cap="flat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1551A8B6-B0A1-104A-BC5D-AC04B00AD7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590800"/>
            <a:ext cx="381000" cy="1588"/>
          </a:xfrm>
          <a:prstGeom prst="line">
            <a:avLst/>
          </a:prstGeom>
          <a:noFill/>
          <a:ln w="38160" cap="flat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818CB938-38A4-3E42-89A7-B860A22CCE4C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2590800"/>
            <a:ext cx="381000" cy="1588"/>
          </a:xfrm>
          <a:prstGeom prst="line">
            <a:avLst/>
          </a:prstGeom>
          <a:noFill/>
          <a:ln w="38160" cap="flat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BE37FDC0-FB01-7E46-8BD6-E5AA2D5E39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429000"/>
            <a:ext cx="381000" cy="1588"/>
          </a:xfrm>
          <a:prstGeom prst="line">
            <a:avLst/>
          </a:prstGeom>
          <a:noFill/>
          <a:ln w="38160" cap="flat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345" name="Line 9">
            <a:extLst>
              <a:ext uri="{FF2B5EF4-FFF2-40B4-BE49-F238E27FC236}">
                <a16:creationId xmlns:a16="http://schemas.microsoft.com/office/drawing/2014/main" id="{0C7F07AA-2E08-5E4E-AC9B-7AA1573FCB41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3429000"/>
            <a:ext cx="381000" cy="1588"/>
          </a:xfrm>
          <a:prstGeom prst="line">
            <a:avLst/>
          </a:prstGeom>
          <a:noFill/>
          <a:ln w="38160" cap="flat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346" name="Line 10">
            <a:extLst>
              <a:ext uri="{FF2B5EF4-FFF2-40B4-BE49-F238E27FC236}">
                <a16:creationId xmlns:a16="http://schemas.microsoft.com/office/drawing/2014/main" id="{BFFBD60D-20F4-0C44-9A6E-DF4C8BE5504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267200"/>
            <a:ext cx="381000" cy="1588"/>
          </a:xfrm>
          <a:prstGeom prst="line">
            <a:avLst/>
          </a:prstGeom>
          <a:noFill/>
          <a:ln w="38160" cap="flat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347" name="Line 11">
            <a:extLst>
              <a:ext uri="{FF2B5EF4-FFF2-40B4-BE49-F238E27FC236}">
                <a16:creationId xmlns:a16="http://schemas.microsoft.com/office/drawing/2014/main" id="{C96BF06C-9F29-1046-A0A9-515791286F7B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4267200"/>
            <a:ext cx="381000" cy="1588"/>
          </a:xfrm>
          <a:prstGeom prst="line">
            <a:avLst/>
          </a:prstGeom>
          <a:noFill/>
          <a:ln w="38160" cap="flat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348" name="Line 12">
            <a:extLst>
              <a:ext uri="{FF2B5EF4-FFF2-40B4-BE49-F238E27FC236}">
                <a16:creationId xmlns:a16="http://schemas.microsoft.com/office/drawing/2014/main" id="{88D63AA0-7C84-8741-97DE-1E10146A01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5105400"/>
            <a:ext cx="381000" cy="1588"/>
          </a:xfrm>
          <a:prstGeom prst="line">
            <a:avLst/>
          </a:prstGeom>
          <a:noFill/>
          <a:ln w="38160" cap="flat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349" name="Line 13">
            <a:extLst>
              <a:ext uri="{FF2B5EF4-FFF2-40B4-BE49-F238E27FC236}">
                <a16:creationId xmlns:a16="http://schemas.microsoft.com/office/drawing/2014/main" id="{8272F26D-C3E2-7C41-928A-C870979A1C00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5105400"/>
            <a:ext cx="381000" cy="1588"/>
          </a:xfrm>
          <a:prstGeom prst="line">
            <a:avLst/>
          </a:prstGeom>
          <a:noFill/>
          <a:ln w="38160" cap="flat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350" name="Rectangle 14">
            <a:extLst>
              <a:ext uri="{FF2B5EF4-FFF2-40B4-BE49-F238E27FC236}">
                <a16:creationId xmlns:a16="http://schemas.microsoft.com/office/drawing/2014/main" id="{E4C87AE1-F872-B948-A01A-B1DD4BA6A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057401"/>
            <a:ext cx="457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>
              <a:spcBef>
                <a:spcPts val="900"/>
              </a:spcBef>
            </a:pPr>
            <a:r>
              <a:rPr lang="fr-BE" altLang="fr-FR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</a:p>
        </p:txBody>
      </p:sp>
      <p:sp>
        <p:nvSpPr>
          <p:cNvPr id="14351" name="Rectangle 15">
            <a:extLst>
              <a:ext uri="{FF2B5EF4-FFF2-40B4-BE49-F238E27FC236}">
                <a16:creationId xmlns:a16="http://schemas.microsoft.com/office/drawing/2014/main" id="{91DC8447-CAB7-D44C-B7E6-5D5F8A69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971801"/>
            <a:ext cx="457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>
              <a:spcBef>
                <a:spcPts val="900"/>
              </a:spcBef>
            </a:pPr>
            <a:r>
              <a:rPr lang="fr-BE" altLang="fr-FR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</a:p>
        </p:txBody>
      </p:sp>
      <p:sp>
        <p:nvSpPr>
          <p:cNvPr id="14352" name="Rectangle 16">
            <a:extLst>
              <a:ext uri="{FF2B5EF4-FFF2-40B4-BE49-F238E27FC236}">
                <a16:creationId xmlns:a16="http://schemas.microsoft.com/office/drawing/2014/main" id="{8A957316-5F62-134F-8EFA-2632B0543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810001"/>
            <a:ext cx="457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>
              <a:spcBef>
                <a:spcPts val="900"/>
              </a:spcBef>
            </a:pPr>
            <a:r>
              <a:rPr lang="fr-BE" altLang="fr-FR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14353" name="Rectangle 17">
            <a:extLst>
              <a:ext uri="{FF2B5EF4-FFF2-40B4-BE49-F238E27FC236}">
                <a16:creationId xmlns:a16="http://schemas.microsoft.com/office/drawing/2014/main" id="{5A7A34F7-A5D2-574F-B0FA-F11C31F58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648201"/>
            <a:ext cx="457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>
              <a:spcBef>
                <a:spcPts val="900"/>
              </a:spcBef>
            </a:pPr>
            <a:r>
              <a:rPr lang="fr-BE" altLang="fr-FR">
                <a:solidFill>
                  <a:srgbClr val="000000"/>
                </a:solidFill>
                <a:latin typeface="Calibri" panose="020F0502020204030204" pitchFamily="34" charset="0"/>
              </a:rPr>
              <a:t>J</a:t>
            </a:r>
          </a:p>
        </p:txBody>
      </p:sp>
      <p:sp>
        <p:nvSpPr>
          <p:cNvPr id="14354" name="Rectangle 18">
            <a:extLst>
              <a:ext uri="{FF2B5EF4-FFF2-40B4-BE49-F238E27FC236}">
                <a16:creationId xmlns:a16="http://schemas.microsoft.com/office/drawing/2014/main" id="{AB549E93-E48C-484B-BC57-7ADE115D1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2057401"/>
            <a:ext cx="457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>
              <a:spcBef>
                <a:spcPts val="900"/>
              </a:spcBef>
            </a:pPr>
            <a:r>
              <a:rPr lang="fr-BE" altLang="fr-FR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</a:p>
        </p:txBody>
      </p:sp>
      <p:sp>
        <p:nvSpPr>
          <p:cNvPr id="14355" name="Rectangle 19">
            <a:extLst>
              <a:ext uri="{FF2B5EF4-FFF2-40B4-BE49-F238E27FC236}">
                <a16:creationId xmlns:a16="http://schemas.microsoft.com/office/drawing/2014/main" id="{6D98D902-3103-B14B-9C26-73DDC4291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2971801"/>
            <a:ext cx="457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>
              <a:spcBef>
                <a:spcPts val="900"/>
              </a:spcBef>
            </a:pPr>
            <a:r>
              <a:rPr lang="fr-BE" altLang="fr-FR">
                <a:solidFill>
                  <a:srgbClr val="000000"/>
                </a:solidFill>
                <a:latin typeface="Calibri" panose="020F0502020204030204" pitchFamily="34" charset="0"/>
              </a:rPr>
              <a:t>N</a:t>
            </a:r>
          </a:p>
        </p:txBody>
      </p:sp>
      <p:sp>
        <p:nvSpPr>
          <p:cNvPr id="14356" name="Rectangle 20">
            <a:extLst>
              <a:ext uri="{FF2B5EF4-FFF2-40B4-BE49-F238E27FC236}">
                <a16:creationId xmlns:a16="http://schemas.microsoft.com/office/drawing/2014/main" id="{41B710E0-3BB5-EB49-8373-137F318DB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3810001"/>
            <a:ext cx="457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>
              <a:spcBef>
                <a:spcPts val="900"/>
              </a:spcBef>
            </a:pPr>
            <a:r>
              <a:rPr lang="fr-BE" altLang="fr-FR">
                <a:solidFill>
                  <a:srgbClr val="000000"/>
                </a:solidFill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14357" name="Rectangle 21">
            <a:extLst>
              <a:ext uri="{FF2B5EF4-FFF2-40B4-BE49-F238E27FC236}">
                <a16:creationId xmlns:a16="http://schemas.microsoft.com/office/drawing/2014/main" id="{AD97CA28-18B6-2042-8529-AE0BFD497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4648201"/>
            <a:ext cx="457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>
              <a:spcBef>
                <a:spcPts val="900"/>
              </a:spcBef>
            </a:pPr>
            <a:r>
              <a:rPr lang="fr-BE" altLang="fr-FR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</a:p>
        </p:txBody>
      </p:sp>
      <p:sp>
        <p:nvSpPr>
          <p:cNvPr id="14358" name="Line 22">
            <a:extLst>
              <a:ext uri="{FF2B5EF4-FFF2-40B4-BE49-F238E27FC236}">
                <a16:creationId xmlns:a16="http://schemas.microsoft.com/office/drawing/2014/main" id="{7796B749-ECB6-C149-8E58-EBBBF0CD82F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1981200"/>
            <a:ext cx="1588" cy="914400"/>
          </a:xfrm>
          <a:prstGeom prst="line">
            <a:avLst/>
          </a:prstGeom>
          <a:noFill/>
          <a:ln w="76320" cap="flat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359" name="Line 23">
            <a:extLst>
              <a:ext uri="{FF2B5EF4-FFF2-40B4-BE49-F238E27FC236}">
                <a16:creationId xmlns:a16="http://schemas.microsoft.com/office/drawing/2014/main" id="{C6B347C5-7A66-FC4A-9CE6-5CEA3A8DB0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2971800"/>
            <a:ext cx="1588" cy="914400"/>
          </a:xfrm>
          <a:prstGeom prst="line">
            <a:avLst/>
          </a:prstGeom>
          <a:noFill/>
          <a:ln w="76320" cap="flat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360" name="Line 24">
            <a:extLst>
              <a:ext uri="{FF2B5EF4-FFF2-40B4-BE49-F238E27FC236}">
                <a16:creationId xmlns:a16="http://schemas.microsoft.com/office/drawing/2014/main" id="{7E2B2610-4CC4-3344-9273-7EED53E103B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733800"/>
            <a:ext cx="1588" cy="914400"/>
          </a:xfrm>
          <a:prstGeom prst="line">
            <a:avLst/>
          </a:prstGeom>
          <a:noFill/>
          <a:ln w="76320" cap="flat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361" name="Line 25">
            <a:extLst>
              <a:ext uri="{FF2B5EF4-FFF2-40B4-BE49-F238E27FC236}">
                <a16:creationId xmlns:a16="http://schemas.microsoft.com/office/drawing/2014/main" id="{D91CEF2D-55A0-4C44-92F0-F680DB9308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572000"/>
            <a:ext cx="1588" cy="914400"/>
          </a:xfrm>
          <a:prstGeom prst="line">
            <a:avLst/>
          </a:prstGeom>
          <a:noFill/>
          <a:ln w="76320" cap="flat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338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E58A70-42B2-D74C-8B28-7F8272F55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i="1" dirty="0"/>
              <a:t>De quoi parle-t-on ? </a:t>
            </a:r>
            <a:br>
              <a:rPr lang="fr-FR" b="1" i="1" dirty="0"/>
            </a:br>
            <a:r>
              <a:rPr lang="fr-BE" altLang="fr-FR" b="1" u="sng" dirty="0">
                <a:latin typeface="Calibri" panose="020F0502020204030204" pitchFamily="34" charset="0"/>
              </a:rPr>
              <a:t>M</a:t>
            </a:r>
            <a:r>
              <a:rPr lang="fr-BE" altLang="fr-FR" b="1" dirty="0">
                <a:latin typeface="Calibri" panose="020F0502020204030204" pitchFamily="34" charset="0"/>
              </a:rPr>
              <a:t>yers-</a:t>
            </a:r>
            <a:r>
              <a:rPr lang="fr-BE" altLang="fr-FR" b="1" u="sng" dirty="0">
                <a:latin typeface="Calibri" panose="020F0502020204030204" pitchFamily="34" charset="0"/>
              </a:rPr>
              <a:t>B</a:t>
            </a:r>
            <a:r>
              <a:rPr lang="fr-BE" altLang="fr-FR" b="1" dirty="0">
                <a:latin typeface="Calibri" panose="020F0502020204030204" pitchFamily="34" charset="0"/>
              </a:rPr>
              <a:t>riggs </a:t>
            </a:r>
            <a:r>
              <a:rPr lang="fr-BE" altLang="fr-FR" b="1" u="sng" dirty="0">
                <a:latin typeface="Calibri" panose="020F0502020204030204" pitchFamily="34" charset="0"/>
              </a:rPr>
              <a:t>T</a:t>
            </a:r>
            <a:r>
              <a:rPr lang="fr-BE" altLang="fr-FR" b="1" dirty="0">
                <a:latin typeface="Calibri" panose="020F0502020204030204" pitchFamily="34" charset="0"/>
              </a:rPr>
              <a:t>ype </a:t>
            </a:r>
            <a:r>
              <a:rPr lang="fr-BE" altLang="fr-FR" b="1" u="sng" dirty="0" err="1">
                <a:latin typeface="Calibri" panose="020F0502020204030204" pitchFamily="34" charset="0"/>
              </a:rPr>
              <a:t>I</a:t>
            </a:r>
            <a:r>
              <a:rPr lang="fr-BE" altLang="fr-FR" b="1" dirty="0" err="1">
                <a:latin typeface="Calibri" panose="020F0502020204030204" pitchFamily="34" charset="0"/>
              </a:rPr>
              <a:t>ndicator</a:t>
            </a:r>
            <a:br>
              <a:rPr lang="fr-BE" altLang="fr-FR" b="1" dirty="0">
                <a:latin typeface="Calibri" panose="020F0502020204030204" pitchFamily="34" charset="0"/>
              </a:rPr>
            </a:br>
            <a:endParaRPr lang="fr-FR" b="1" i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01CA44-7BAD-314D-8FC4-4FD16F108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ts val="900"/>
              </a:spcBef>
              <a:buNone/>
            </a:pPr>
            <a:r>
              <a:rPr lang="fr-BE" altLang="fr-FR" sz="3600" b="1" dirty="0" err="1">
                <a:latin typeface="Calibri" panose="020F0502020204030204" pitchFamily="34" charset="0"/>
              </a:rPr>
              <a:t>Myer</a:t>
            </a:r>
            <a:r>
              <a:rPr lang="fr-BE" altLang="fr-FR" sz="3600" b="1" dirty="0">
                <a:latin typeface="Calibri" panose="020F0502020204030204" pitchFamily="34" charset="0"/>
              </a:rPr>
              <a:t> et Briggs </a:t>
            </a:r>
            <a:r>
              <a:rPr lang="fr-BE" altLang="fr-FR" b="1" dirty="0">
                <a:latin typeface="Calibri" panose="020F0502020204030204" pitchFamily="34" charset="0"/>
              </a:rPr>
              <a:t>ont développé cette approche dans les années 1960-1980.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fr-BE" altLang="fr-FR" b="1" dirty="0">
                <a:latin typeface="Calibri" panose="020F0502020204030204" pitchFamily="34" charset="0"/>
              </a:rPr>
              <a:t>Inspirées par les découvertes de </a:t>
            </a:r>
            <a:r>
              <a:rPr lang="fr-BE" altLang="fr-FR" sz="3500" b="1" dirty="0">
                <a:latin typeface="Calibri" panose="020F0502020204030204" pitchFamily="34" charset="0"/>
              </a:rPr>
              <a:t>Carl Gustav JUNG </a:t>
            </a:r>
            <a:r>
              <a:rPr lang="fr-BE" altLang="fr-FR" sz="1900" b="1" dirty="0">
                <a:latin typeface="Calibri" panose="020F0502020204030204" pitchFamily="34" charset="0"/>
              </a:rPr>
              <a:t>(1921)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fr-BE" altLang="fr-FR" b="1" dirty="0">
                <a:latin typeface="Calibri" panose="020F0502020204030204" pitchFamily="34" charset="0"/>
              </a:rPr>
              <a:t>Aujourd’hui le MBTI est largement répandu dans le monde économique, comme outil de recrutement et de gestion des ressources humaines.  </a:t>
            </a:r>
          </a:p>
          <a:p>
            <a:pPr marL="0" indent="0">
              <a:spcBef>
                <a:spcPts val="900"/>
              </a:spcBef>
              <a:buNone/>
            </a:pPr>
            <a:endParaRPr lang="fr-BE" altLang="fr-FR" b="1" dirty="0">
              <a:latin typeface="Calibri" panose="020F0502020204030204" pitchFamily="34" charset="0"/>
            </a:endParaRPr>
          </a:p>
          <a:p>
            <a:pPr marL="0" indent="0">
              <a:spcBef>
                <a:spcPts val="900"/>
              </a:spcBef>
              <a:buNone/>
            </a:pPr>
            <a:r>
              <a:rPr lang="fr-BE" altLang="fr-FR" b="1" dirty="0">
                <a:latin typeface="Calibri" panose="020F0502020204030204" pitchFamily="34" charset="0"/>
              </a:rPr>
              <a:t>C’est un </a:t>
            </a:r>
            <a:r>
              <a:rPr lang="fr-BE" altLang="fr-FR" sz="2800" b="1" dirty="0">
                <a:latin typeface="Calibri" panose="020F0502020204030204" pitchFamily="34" charset="0"/>
              </a:rPr>
              <a:t>modèle de connaissance de soi </a:t>
            </a:r>
            <a:r>
              <a:rPr lang="fr-BE" altLang="fr-FR" b="1" dirty="0">
                <a:latin typeface="Calibri" panose="020F0502020204030204" pitchFamily="34" charset="0"/>
              </a:rPr>
              <a:t>qui s’intéresse: 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fr-BE" altLang="fr-FR" b="1" dirty="0">
                <a:latin typeface="Calibri" panose="020F0502020204030204" pitchFamily="34" charset="0"/>
              </a:rPr>
              <a:t>	-&gt; à </a:t>
            </a:r>
            <a:r>
              <a:rPr lang="fr-BE" altLang="fr-FR" sz="3200" b="1" dirty="0">
                <a:latin typeface="Calibri" panose="020F0502020204030204" pitchFamily="34" charset="0"/>
              </a:rPr>
              <a:t>nos préférences comportementales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fr-BE" altLang="fr-FR" b="1" dirty="0">
                <a:latin typeface="Calibri" panose="020F0502020204030204" pitchFamily="34" charset="0"/>
              </a:rPr>
              <a:t>           -&gt; celles-ci nous ayant permis de développer des </a:t>
            </a:r>
            <a:r>
              <a:rPr lang="fr-BE" altLang="fr-FR" sz="3200" b="1" dirty="0">
                <a:latin typeface="Calibri" panose="020F0502020204030204" pitchFamily="34" charset="0"/>
              </a:rPr>
              <a:t>compétences naturelles 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fr-BE" altLang="fr-FR" b="1" dirty="0">
                <a:latin typeface="Calibri" panose="020F0502020204030204" pitchFamily="34" charset="0"/>
              </a:rPr>
              <a:t>         </a:t>
            </a:r>
          </a:p>
          <a:p>
            <a:pPr marL="0" indent="0">
              <a:spcBef>
                <a:spcPts val="900"/>
              </a:spcBef>
              <a:buNone/>
            </a:pPr>
            <a:endParaRPr lang="fr-BE" altLang="fr-FR" b="1" dirty="0">
              <a:latin typeface="Calibr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8555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19970F8A-A8E3-2746-BC05-AB3CDB60C9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  <a:ln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fr-FR">
                <a:latin typeface="Calibri" panose="020F0502020204030204" pitchFamily="34" charset="0"/>
              </a:rPr>
              <a:t>MBTI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B8020466-7D69-5843-8BA8-025C952FF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286000"/>
            <a:ext cx="3733800" cy="609600"/>
          </a:xfrm>
          <a:prstGeom prst="rect">
            <a:avLst/>
          </a:prstGeom>
          <a:solidFill>
            <a:srgbClr val="FF9900"/>
          </a:solidFill>
          <a:ln w="12600" cap="flat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BE" altLang="fr-FR" b="1">
                <a:latin typeface="Arial Unicode MS" panose="020B0604020202020204" pitchFamily="34" charset="-128"/>
              </a:rPr>
              <a:t>L’orientation de l’énergie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D35D6E5-7EBE-4B40-9F0C-BA93C0393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505200"/>
            <a:ext cx="3733800" cy="228600"/>
          </a:xfrm>
          <a:prstGeom prst="rect">
            <a:avLst/>
          </a:prstGeom>
          <a:solidFill>
            <a:srgbClr val="FF9900"/>
          </a:solidFill>
          <a:ln w="12600" cap="flat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955738F3-2244-5848-A3FF-BF7C15E8A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343400"/>
            <a:ext cx="3733800" cy="228600"/>
          </a:xfrm>
          <a:prstGeom prst="rect">
            <a:avLst/>
          </a:prstGeom>
          <a:solidFill>
            <a:srgbClr val="FF9900"/>
          </a:solidFill>
          <a:ln w="12600" cap="flat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28F28B9C-5DBE-DB4D-9060-6F974AAA7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105400"/>
            <a:ext cx="3733800" cy="228600"/>
          </a:xfrm>
          <a:prstGeom prst="rect">
            <a:avLst/>
          </a:prstGeom>
          <a:solidFill>
            <a:srgbClr val="FF9900"/>
          </a:solidFill>
          <a:ln w="12600" cap="flat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534" name="Line 6">
            <a:extLst>
              <a:ext uri="{FF2B5EF4-FFF2-40B4-BE49-F238E27FC236}">
                <a16:creationId xmlns:a16="http://schemas.microsoft.com/office/drawing/2014/main" id="{2D219C2E-5BD4-E043-A3AD-D5BB3B0CE5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2895600"/>
            <a:ext cx="381000" cy="1588"/>
          </a:xfrm>
          <a:prstGeom prst="line">
            <a:avLst/>
          </a:prstGeom>
          <a:noFill/>
          <a:ln w="38160" cap="flat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35" name="Line 7">
            <a:extLst>
              <a:ext uri="{FF2B5EF4-FFF2-40B4-BE49-F238E27FC236}">
                <a16:creationId xmlns:a16="http://schemas.microsoft.com/office/drawing/2014/main" id="{FD38048A-82C5-0048-B42B-7950411E1CD4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2895600"/>
            <a:ext cx="381000" cy="1588"/>
          </a:xfrm>
          <a:prstGeom prst="line">
            <a:avLst/>
          </a:prstGeom>
          <a:noFill/>
          <a:ln w="38160" cap="flat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36" name="Line 8">
            <a:extLst>
              <a:ext uri="{FF2B5EF4-FFF2-40B4-BE49-F238E27FC236}">
                <a16:creationId xmlns:a16="http://schemas.microsoft.com/office/drawing/2014/main" id="{A0E3ED2A-FD7D-F04E-A009-F485FD1C94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733800"/>
            <a:ext cx="381000" cy="1588"/>
          </a:xfrm>
          <a:prstGeom prst="line">
            <a:avLst/>
          </a:prstGeom>
          <a:noFill/>
          <a:ln w="38160" cap="flat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37" name="Line 9">
            <a:extLst>
              <a:ext uri="{FF2B5EF4-FFF2-40B4-BE49-F238E27FC236}">
                <a16:creationId xmlns:a16="http://schemas.microsoft.com/office/drawing/2014/main" id="{53A6984C-A5C4-BD42-BBC9-02B5426850C8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3733800"/>
            <a:ext cx="381000" cy="1588"/>
          </a:xfrm>
          <a:prstGeom prst="line">
            <a:avLst/>
          </a:prstGeom>
          <a:noFill/>
          <a:ln w="38160" cap="flat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38" name="Line 10">
            <a:extLst>
              <a:ext uri="{FF2B5EF4-FFF2-40B4-BE49-F238E27FC236}">
                <a16:creationId xmlns:a16="http://schemas.microsoft.com/office/drawing/2014/main" id="{A20FB549-C601-0E40-AC89-65AD0DF9AB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572000"/>
            <a:ext cx="381000" cy="1588"/>
          </a:xfrm>
          <a:prstGeom prst="line">
            <a:avLst/>
          </a:prstGeom>
          <a:noFill/>
          <a:ln w="38160" cap="flat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39" name="Line 11">
            <a:extLst>
              <a:ext uri="{FF2B5EF4-FFF2-40B4-BE49-F238E27FC236}">
                <a16:creationId xmlns:a16="http://schemas.microsoft.com/office/drawing/2014/main" id="{5C56486C-496B-0547-8CE2-A845AF8B2A5D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4572000"/>
            <a:ext cx="381000" cy="1588"/>
          </a:xfrm>
          <a:prstGeom prst="line">
            <a:avLst/>
          </a:prstGeom>
          <a:noFill/>
          <a:ln w="38160" cap="flat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40" name="Line 12">
            <a:extLst>
              <a:ext uri="{FF2B5EF4-FFF2-40B4-BE49-F238E27FC236}">
                <a16:creationId xmlns:a16="http://schemas.microsoft.com/office/drawing/2014/main" id="{87E07668-E8C1-4545-B027-629DB4D0A9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5334000"/>
            <a:ext cx="381000" cy="1588"/>
          </a:xfrm>
          <a:prstGeom prst="line">
            <a:avLst/>
          </a:prstGeom>
          <a:noFill/>
          <a:ln w="38160" cap="flat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41" name="Line 13">
            <a:extLst>
              <a:ext uri="{FF2B5EF4-FFF2-40B4-BE49-F238E27FC236}">
                <a16:creationId xmlns:a16="http://schemas.microsoft.com/office/drawing/2014/main" id="{FBDD6F31-85B4-4F44-A4C1-C249549DEE96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5334000"/>
            <a:ext cx="381000" cy="1588"/>
          </a:xfrm>
          <a:prstGeom prst="line">
            <a:avLst/>
          </a:prstGeom>
          <a:noFill/>
          <a:ln w="38160" cap="flat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2348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920CECEE-09B9-1C41-9FB1-61AD05123E3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  <a:ln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fr-FR">
                <a:latin typeface="Calibri" panose="020F0502020204030204" pitchFamily="34" charset="0"/>
              </a:rPr>
              <a:t>MBTI	</a:t>
            </a: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BDFCAEC0-A71C-504F-A5BD-63F90A9C0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4097338"/>
            <a:ext cx="3657600" cy="92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900"/>
              </a:spcBef>
            </a:pPr>
            <a:r>
              <a:rPr lang="fr-BE" altLang="fr-FR" b="1"/>
              <a:t>Certains d'entre nous sont plutôt attirés vers le monde extérieur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70FEE7D-541B-5D4A-AAE7-4030D2199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1" y="1752601"/>
            <a:ext cx="36734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BE" altLang="fr-FR" b="1"/>
              <a:t>Et d'autres plutôt vers le monde intérieur !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85A8E3F3-676D-3B49-9E88-C0642FB10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638801"/>
            <a:ext cx="1905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900"/>
              </a:spcBef>
            </a:pPr>
            <a:r>
              <a:rPr lang="fr-BE" altLang="fr-FR" b="1"/>
              <a:t>Extravertis</a:t>
            </a:r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518A7D6D-FCFB-DB4B-B927-078BDE78B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638801"/>
            <a:ext cx="1905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900"/>
              </a:spcBef>
            </a:pPr>
            <a:r>
              <a:rPr lang="fr-BE" altLang="fr-FR" b="1"/>
              <a:t>Introvertis</a:t>
            </a:r>
          </a:p>
        </p:txBody>
      </p:sp>
      <p:pic>
        <p:nvPicPr>
          <p:cNvPr id="23558" name="Picture 6">
            <a:extLst>
              <a:ext uri="{FF2B5EF4-FFF2-40B4-BE49-F238E27FC236}">
                <a16:creationId xmlns:a16="http://schemas.microsoft.com/office/drawing/2014/main" id="{A7B26936-FE96-6948-B622-1F0B5D476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1268414"/>
            <a:ext cx="2598737" cy="259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9" name="Picture 7">
            <a:extLst>
              <a:ext uri="{FF2B5EF4-FFF2-40B4-BE49-F238E27FC236}">
                <a16:creationId xmlns:a16="http://schemas.microsoft.com/office/drawing/2014/main" id="{F9D9BD29-E47C-AB40-8E74-33613AFD8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2708275"/>
            <a:ext cx="3517900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7178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86A4786F-CB59-0846-ADC3-5F730F094CE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  <a:ln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fr-FR">
                <a:latin typeface="Calibri" panose="020F0502020204030204" pitchFamily="34" charset="0"/>
              </a:rPr>
              <a:t>MBTI</a:t>
            </a:r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025FF2C3-66AF-654D-A958-B0CCABFDC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1268413"/>
            <a:ext cx="6705600" cy="455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9" name="Rectangle 3">
            <a:extLst>
              <a:ext uri="{FF2B5EF4-FFF2-40B4-BE49-F238E27FC236}">
                <a16:creationId xmlns:a16="http://schemas.microsoft.com/office/drawing/2014/main" id="{BDA8FACE-0DB8-6B4E-AA0F-39CF5D903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638801"/>
            <a:ext cx="1905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900"/>
              </a:spcBef>
            </a:pPr>
            <a:r>
              <a:rPr lang="fr-BE" altLang="fr-FR" b="1"/>
              <a:t>Extravertis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10FAA160-C1AC-B54C-BBEF-9DF149B6A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638801"/>
            <a:ext cx="1905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900"/>
              </a:spcBef>
            </a:pPr>
            <a:r>
              <a:rPr lang="fr-BE" altLang="fr-FR" b="1"/>
              <a:t>Introvertis</a:t>
            </a:r>
          </a:p>
        </p:txBody>
      </p:sp>
    </p:spTree>
    <p:extLst>
      <p:ext uri="{BB962C8B-B14F-4D97-AF65-F5344CB8AC3E}">
        <p14:creationId xmlns:p14="http://schemas.microsoft.com/office/powerpoint/2010/main" val="16329525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C32BF670-5F6E-A54F-B515-36EFBAF65EA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  <a:ln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fr-FR">
                <a:latin typeface="Calibri" panose="020F0502020204030204" pitchFamily="34" charset="0"/>
              </a:rPr>
              <a:t>MBTI</a:t>
            </a: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25B8095D-B711-6348-96C6-1E879C8D3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1484314"/>
            <a:ext cx="5715000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7485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>
            <a:extLst>
              <a:ext uri="{FF2B5EF4-FFF2-40B4-BE49-F238E27FC236}">
                <a16:creationId xmlns:a16="http://schemas.microsoft.com/office/drawing/2014/main" id="{0CC7AD4E-3B42-2843-B3CB-9D4E058D7E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  <a:ln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fr-FR">
                <a:latin typeface="Calibri" panose="020F0502020204030204" pitchFamily="34" charset="0"/>
              </a:rPr>
              <a:t>MBTI</a:t>
            </a:r>
          </a:p>
        </p:txBody>
      </p:sp>
      <p:sp>
        <p:nvSpPr>
          <p:cNvPr id="28674" name="Text Box 2">
            <a:extLst>
              <a:ext uri="{FF2B5EF4-FFF2-40B4-BE49-F238E27FC236}">
                <a16:creationId xmlns:a16="http://schemas.microsoft.com/office/drawing/2014/main" id="{80A1AAD5-AB83-E347-8A23-7592E38CF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752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638"/>
              </a:spcBef>
            </a:pPr>
            <a:r>
              <a:rPr lang="fr-FR" altLang="fr-FR" sz="2400"/>
              <a:t>Commençons par les extravertis…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buSzPct val="75000"/>
              <a:buFont typeface="Arial" panose="020B0604020202020204" pitchFamily="34" charset="0"/>
              <a:buChar char="–"/>
            </a:pPr>
            <a:r>
              <a:rPr lang="fr-FR" altLang="fr-FR" sz="2400"/>
              <a:t>Qu’apporte un introverti dans un groupe ?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buSzPct val="75000"/>
              <a:buFont typeface="Arial" panose="020B0604020202020204" pitchFamily="34" charset="0"/>
              <a:buChar char="–"/>
            </a:pPr>
            <a:r>
              <a:rPr lang="fr-FR" altLang="fr-FR" sz="2400"/>
              <a:t>En quoi un introverti vous gêne-t-il ?</a:t>
            </a:r>
          </a:p>
          <a:p>
            <a:pPr>
              <a:lnSpc>
                <a:spcPct val="90000"/>
              </a:lnSpc>
              <a:spcAft>
                <a:spcPts val="1425"/>
              </a:spcAft>
            </a:pPr>
            <a:endParaRPr lang="fr-FR" altLang="fr-FR" sz="2400"/>
          </a:p>
          <a:p>
            <a:pPr marL="457200">
              <a:lnSpc>
                <a:spcPct val="90000"/>
              </a:lnSpc>
              <a:spcAft>
                <a:spcPts val="1425"/>
              </a:spcAft>
            </a:pPr>
            <a:endParaRPr lang="fr-FR" altLang="fr-FR" sz="2400"/>
          </a:p>
          <a:p>
            <a:pPr>
              <a:lnSpc>
                <a:spcPct val="90000"/>
              </a:lnSpc>
              <a:spcBef>
                <a:spcPts val="638"/>
              </a:spcBef>
            </a:pPr>
            <a:r>
              <a:rPr lang="fr-FR" altLang="fr-FR" sz="2400"/>
              <a:t>Et vous les introvertis, que dites-vous des extravertis ?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buSzPct val="75000"/>
              <a:buFont typeface="Arial" panose="020B0604020202020204" pitchFamily="34" charset="0"/>
              <a:buChar char="–"/>
            </a:pPr>
            <a:r>
              <a:rPr lang="fr-FR" altLang="fr-FR" sz="2400"/>
              <a:t>Qu’apporte un extraverti dans un groupe ?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buSzPct val="75000"/>
              <a:buFont typeface="Arial" panose="020B0604020202020204" pitchFamily="34" charset="0"/>
              <a:buChar char="–"/>
            </a:pPr>
            <a:r>
              <a:rPr lang="fr-FR" altLang="fr-FR" sz="2400"/>
              <a:t>En quoi vous gêne-t-il ?</a:t>
            </a:r>
          </a:p>
        </p:txBody>
      </p:sp>
    </p:spTree>
    <p:extLst>
      <p:ext uri="{BB962C8B-B14F-4D97-AF65-F5344CB8AC3E}">
        <p14:creationId xmlns:p14="http://schemas.microsoft.com/office/powerpoint/2010/main" val="31166079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97417911-02C4-7E41-98CB-A62684B1850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  <a:ln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fr-FR">
                <a:latin typeface="Calibri" panose="020F0502020204030204" pitchFamily="34" charset="0"/>
              </a:rPr>
              <a:t>MBTI</a:t>
            </a:r>
          </a:p>
        </p:txBody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5631360C-1FC1-AF4C-853B-2384EBE06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1524000"/>
            <a:ext cx="3810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0000"/>
              </a:lnSpc>
              <a:spcBef>
                <a:spcPts val="638"/>
              </a:spcBef>
            </a:pPr>
            <a:r>
              <a:rPr lang="fr-FR" altLang="fr-FR" sz="3200">
                <a:latin typeface="Calibri" panose="020F0502020204030204" pitchFamily="34" charset="0"/>
              </a:rPr>
              <a:t>EXTRAVERTIS</a:t>
            </a:r>
          </a:p>
          <a:p>
            <a:pPr algn="ctr">
              <a:lnSpc>
                <a:spcPct val="90000"/>
              </a:lnSpc>
              <a:spcBef>
                <a:spcPts val="638"/>
              </a:spcBef>
            </a:pPr>
            <a:endParaRPr lang="fr-FR" altLang="fr-FR" sz="2400">
              <a:latin typeface="Calibri" panose="020F0502020204030204" pitchFamily="34" charset="0"/>
            </a:endParaRPr>
          </a:p>
          <a:p>
            <a:pPr algn="ctr">
              <a:lnSpc>
                <a:spcPct val="90000"/>
              </a:lnSpc>
              <a:spcBef>
                <a:spcPts val="638"/>
              </a:spcBef>
            </a:pPr>
            <a:r>
              <a:rPr lang="fr-FR" altLang="fr-FR" sz="2400">
                <a:latin typeface="Calibri" panose="020F0502020204030204" pitchFamily="34" charset="0"/>
              </a:rPr>
              <a:t>Actif</a:t>
            </a:r>
          </a:p>
          <a:p>
            <a:pPr algn="ctr">
              <a:lnSpc>
                <a:spcPct val="90000"/>
              </a:lnSpc>
              <a:spcBef>
                <a:spcPts val="638"/>
              </a:spcBef>
            </a:pPr>
            <a:r>
              <a:rPr lang="fr-FR" altLang="fr-FR" sz="2400">
                <a:latin typeface="Calibri" panose="020F0502020204030204" pitchFamily="34" charset="0"/>
              </a:rPr>
              <a:t>Extérieur</a:t>
            </a:r>
          </a:p>
          <a:p>
            <a:pPr algn="ctr">
              <a:lnSpc>
                <a:spcPct val="90000"/>
              </a:lnSpc>
              <a:spcBef>
                <a:spcPts val="638"/>
              </a:spcBef>
            </a:pPr>
            <a:r>
              <a:rPr lang="fr-FR" altLang="fr-FR" sz="2400">
                <a:latin typeface="Calibri" panose="020F0502020204030204" pitchFamily="34" charset="0"/>
              </a:rPr>
              <a:t>Sociable</a:t>
            </a:r>
          </a:p>
          <a:p>
            <a:pPr algn="ctr">
              <a:lnSpc>
                <a:spcPct val="90000"/>
              </a:lnSpc>
              <a:spcBef>
                <a:spcPts val="638"/>
              </a:spcBef>
            </a:pPr>
            <a:r>
              <a:rPr lang="fr-FR" altLang="fr-FR" sz="2400">
                <a:latin typeface="Calibri" panose="020F0502020204030204" pitchFamily="34" charset="0"/>
              </a:rPr>
              <a:t>Nombreuses relations</a:t>
            </a:r>
          </a:p>
          <a:p>
            <a:pPr algn="ctr">
              <a:lnSpc>
                <a:spcPct val="90000"/>
              </a:lnSpc>
              <a:spcBef>
                <a:spcPts val="638"/>
              </a:spcBef>
            </a:pPr>
            <a:r>
              <a:rPr lang="fr-FR" altLang="fr-FR" sz="2400">
                <a:latin typeface="Calibri" panose="020F0502020204030204" pitchFamily="34" charset="0"/>
              </a:rPr>
              <a:t>Expansif</a:t>
            </a:r>
          </a:p>
          <a:p>
            <a:pPr algn="ctr">
              <a:lnSpc>
                <a:spcPct val="90000"/>
              </a:lnSpc>
              <a:spcBef>
                <a:spcPts val="638"/>
              </a:spcBef>
            </a:pPr>
            <a:r>
              <a:rPr lang="fr-FR" altLang="fr-FR" sz="2400">
                <a:latin typeface="Calibri" panose="020F0502020204030204" pitchFamily="34" charset="0"/>
              </a:rPr>
              <a:t>Interaction</a:t>
            </a:r>
          </a:p>
          <a:p>
            <a:pPr algn="ctr">
              <a:lnSpc>
                <a:spcPct val="90000"/>
              </a:lnSpc>
              <a:spcBef>
                <a:spcPts val="638"/>
              </a:spcBef>
            </a:pPr>
            <a:r>
              <a:rPr lang="fr-FR" altLang="fr-FR" sz="2400">
                <a:latin typeface="Calibri" panose="020F0502020204030204" pitchFamily="34" charset="0"/>
              </a:rPr>
              <a:t>Largeur</a:t>
            </a:r>
          </a:p>
          <a:p>
            <a:pPr algn="ctr">
              <a:lnSpc>
                <a:spcPct val="90000"/>
              </a:lnSpc>
              <a:spcBef>
                <a:spcPts val="638"/>
              </a:spcBef>
            </a:pPr>
            <a:r>
              <a:rPr lang="fr-FR" altLang="fr-FR" sz="2400">
                <a:latin typeface="Calibri" panose="020F0502020204030204" pitchFamily="34" charset="0"/>
              </a:rPr>
              <a:t>À l ’aise avec les gens, les choses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735802B-49B8-774C-9362-C16728F00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338" y="1524000"/>
            <a:ext cx="3810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0000"/>
              </a:lnSpc>
              <a:spcBef>
                <a:spcPts val="363"/>
              </a:spcBef>
            </a:pPr>
            <a:r>
              <a:rPr lang="fr-BE" altLang="fr-FR" sz="3200">
                <a:latin typeface="Calibri" panose="020F0502020204030204" pitchFamily="34" charset="0"/>
              </a:rPr>
              <a:t>INTROVERTIS</a:t>
            </a:r>
          </a:p>
          <a:p>
            <a:pPr marL="342900" indent="-341313" algn="ctr">
              <a:lnSpc>
                <a:spcPct val="90000"/>
              </a:lnSpc>
              <a:spcBef>
                <a:spcPts val="363"/>
              </a:spcBef>
            </a:pPr>
            <a:endParaRPr lang="fr-BE" altLang="fr-FR" sz="2400">
              <a:latin typeface="Calibri" panose="020F0502020204030204" pitchFamily="34" charset="0"/>
            </a:endParaRPr>
          </a:p>
          <a:p>
            <a:pPr marL="342900" indent="-341313" algn="ctr">
              <a:lnSpc>
                <a:spcPct val="90000"/>
              </a:lnSpc>
              <a:spcBef>
                <a:spcPts val="363"/>
              </a:spcBef>
            </a:pPr>
            <a:r>
              <a:rPr lang="fr-BE" altLang="fr-FR" sz="2400">
                <a:latin typeface="Calibri" panose="020F0502020204030204" pitchFamily="34" charset="0"/>
              </a:rPr>
              <a:t>Réfléchi</a:t>
            </a:r>
          </a:p>
          <a:p>
            <a:pPr marL="342900" indent="-341313" algn="ctr">
              <a:lnSpc>
                <a:spcPct val="90000"/>
              </a:lnSpc>
              <a:spcBef>
                <a:spcPts val="363"/>
              </a:spcBef>
            </a:pPr>
            <a:r>
              <a:rPr lang="fr-BE" altLang="fr-FR" sz="2400">
                <a:latin typeface="Calibri" panose="020F0502020204030204" pitchFamily="34" charset="0"/>
              </a:rPr>
              <a:t>Intérieur</a:t>
            </a:r>
          </a:p>
          <a:p>
            <a:pPr marL="342900" indent="-341313" algn="ctr">
              <a:lnSpc>
                <a:spcPct val="90000"/>
              </a:lnSpc>
              <a:spcBef>
                <a:spcPts val="363"/>
              </a:spcBef>
            </a:pPr>
            <a:r>
              <a:rPr lang="fr-BE" altLang="fr-FR" sz="2400">
                <a:latin typeface="Calibri" panose="020F0502020204030204" pitchFamily="34" charset="0"/>
              </a:rPr>
              <a:t>Réservé</a:t>
            </a:r>
          </a:p>
          <a:p>
            <a:pPr marL="342900" indent="-341313" algn="ctr">
              <a:lnSpc>
                <a:spcPct val="90000"/>
              </a:lnSpc>
              <a:spcBef>
                <a:spcPts val="363"/>
              </a:spcBef>
            </a:pPr>
            <a:r>
              <a:rPr lang="fr-BE" altLang="fr-FR" sz="2400">
                <a:latin typeface="Calibri" panose="020F0502020204030204" pitchFamily="34" charset="0"/>
              </a:rPr>
              <a:t>Relations restreintes</a:t>
            </a:r>
          </a:p>
          <a:p>
            <a:pPr marL="342900" indent="-341313" algn="ctr">
              <a:lnSpc>
                <a:spcPct val="90000"/>
              </a:lnSpc>
              <a:spcBef>
                <a:spcPts val="363"/>
              </a:spcBef>
            </a:pPr>
            <a:r>
              <a:rPr lang="fr-BE" altLang="fr-FR" sz="2400">
                <a:latin typeface="Calibri" panose="020F0502020204030204" pitchFamily="34" charset="0"/>
              </a:rPr>
              <a:t>Tranquille</a:t>
            </a:r>
          </a:p>
          <a:p>
            <a:pPr marL="342900" indent="-341313" algn="ctr">
              <a:lnSpc>
                <a:spcPct val="90000"/>
              </a:lnSpc>
              <a:spcBef>
                <a:spcPts val="363"/>
              </a:spcBef>
            </a:pPr>
            <a:r>
              <a:rPr lang="fr-BE" altLang="fr-FR" sz="2400">
                <a:latin typeface="Calibri" panose="020F0502020204030204" pitchFamily="34" charset="0"/>
              </a:rPr>
              <a:t>Concentration</a:t>
            </a:r>
          </a:p>
          <a:p>
            <a:pPr marL="342900" indent="-341313" algn="ctr">
              <a:lnSpc>
                <a:spcPct val="90000"/>
              </a:lnSpc>
              <a:spcBef>
                <a:spcPts val="363"/>
              </a:spcBef>
            </a:pPr>
            <a:r>
              <a:rPr lang="fr-BE" altLang="fr-FR" sz="2400">
                <a:latin typeface="Calibri" panose="020F0502020204030204" pitchFamily="34" charset="0"/>
              </a:rPr>
              <a:t>Profondeur</a:t>
            </a:r>
          </a:p>
          <a:p>
            <a:pPr marL="342900" indent="-341313" algn="ctr">
              <a:lnSpc>
                <a:spcPct val="90000"/>
              </a:lnSpc>
              <a:spcBef>
                <a:spcPts val="363"/>
              </a:spcBef>
            </a:pPr>
            <a:r>
              <a:rPr lang="fr-BE" altLang="fr-FR" sz="2400">
                <a:latin typeface="Calibri" panose="020F0502020204030204" pitchFamily="34" charset="0"/>
              </a:rPr>
              <a:t>À l ’aise avec les idées, les pensées</a:t>
            </a:r>
          </a:p>
        </p:txBody>
      </p:sp>
    </p:spTree>
    <p:extLst>
      <p:ext uri="{BB962C8B-B14F-4D97-AF65-F5344CB8AC3E}">
        <p14:creationId xmlns:p14="http://schemas.microsoft.com/office/powerpoint/2010/main" val="8330556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>
            <a:extLst>
              <a:ext uri="{FF2B5EF4-FFF2-40B4-BE49-F238E27FC236}">
                <a16:creationId xmlns:a16="http://schemas.microsoft.com/office/drawing/2014/main" id="{24E8FE88-5773-1642-8898-0575F591590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  <a:ln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fr-FR">
                <a:latin typeface="Calibri" panose="020F0502020204030204" pitchFamily="34" charset="0"/>
              </a:rPr>
              <a:t>MBTI</a:t>
            </a: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1AE58EB2-3F0E-6B49-B618-4F2893F25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209800"/>
            <a:ext cx="3733800" cy="230188"/>
          </a:xfrm>
          <a:prstGeom prst="rect">
            <a:avLst/>
          </a:prstGeom>
          <a:solidFill>
            <a:srgbClr val="FF9900"/>
          </a:solidFill>
          <a:ln w="12600" cap="flat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BE" altLang="fr-FR">
                <a:latin typeface="Arial Unicode MS" panose="020B0604020202020204" pitchFamily="34" charset="-128"/>
              </a:rPr>
              <a:t>L’orientation de l’énergie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363B126-8D7F-FF41-8103-F5AFE0A7F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819400"/>
            <a:ext cx="3733800" cy="533400"/>
          </a:xfrm>
          <a:prstGeom prst="rect">
            <a:avLst/>
          </a:prstGeom>
          <a:solidFill>
            <a:srgbClr val="FF9900"/>
          </a:solidFill>
          <a:ln w="12600" cap="flat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BE" altLang="fr-FR" b="1">
                <a:latin typeface="Arial Unicode MS" panose="020B0604020202020204" pitchFamily="34" charset="-128"/>
              </a:rPr>
              <a:t>Les modes de perception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78CD41A4-E77F-D341-B587-34B61C75A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962400"/>
            <a:ext cx="3733800" cy="228600"/>
          </a:xfrm>
          <a:prstGeom prst="rect">
            <a:avLst/>
          </a:prstGeom>
          <a:solidFill>
            <a:srgbClr val="FF9900"/>
          </a:solidFill>
          <a:ln w="12600" cap="flat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264D25E3-B5B1-F84E-A6BE-ABD4C07A6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724400"/>
            <a:ext cx="3733800" cy="228600"/>
          </a:xfrm>
          <a:prstGeom prst="rect">
            <a:avLst/>
          </a:prstGeom>
          <a:solidFill>
            <a:srgbClr val="FF9900"/>
          </a:solidFill>
          <a:ln w="12600" cap="flat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50" name="Line 6">
            <a:extLst>
              <a:ext uri="{FF2B5EF4-FFF2-40B4-BE49-F238E27FC236}">
                <a16:creationId xmlns:a16="http://schemas.microsoft.com/office/drawing/2014/main" id="{24C57E42-61E7-6748-97C5-A83BC84381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514600"/>
            <a:ext cx="381000" cy="1588"/>
          </a:xfrm>
          <a:prstGeom prst="line">
            <a:avLst/>
          </a:prstGeom>
          <a:noFill/>
          <a:ln w="38160" cap="flat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51" name="Line 7">
            <a:extLst>
              <a:ext uri="{FF2B5EF4-FFF2-40B4-BE49-F238E27FC236}">
                <a16:creationId xmlns:a16="http://schemas.microsoft.com/office/drawing/2014/main" id="{C9805709-E417-1E4C-B694-3C0EB812528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2514600"/>
            <a:ext cx="381000" cy="1588"/>
          </a:xfrm>
          <a:prstGeom prst="line">
            <a:avLst/>
          </a:prstGeom>
          <a:noFill/>
          <a:ln w="38160" cap="flat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52" name="Line 8">
            <a:extLst>
              <a:ext uri="{FF2B5EF4-FFF2-40B4-BE49-F238E27FC236}">
                <a16:creationId xmlns:a16="http://schemas.microsoft.com/office/drawing/2014/main" id="{9C217D34-9794-0640-A26B-FBBBA8A12D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352800"/>
            <a:ext cx="381000" cy="1588"/>
          </a:xfrm>
          <a:prstGeom prst="line">
            <a:avLst/>
          </a:prstGeom>
          <a:noFill/>
          <a:ln w="38160" cap="flat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53" name="Line 9">
            <a:extLst>
              <a:ext uri="{FF2B5EF4-FFF2-40B4-BE49-F238E27FC236}">
                <a16:creationId xmlns:a16="http://schemas.microsoft.com/office/drawing/2014/main" id="{D7A2CA56-7629-3D46-AFD3-E9A8C56A17FB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3352800"/>
            <a:ext cx="381000" cy="1588"/>
          </a:xfrm>
          <a:prstGeom prst="line">
            <a:avLst/>
          </a:prstGeom>
          <a:noFill/>
          <a:ln w="38160" cap="flat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54" name="Line 10">
            <a:extLst>
              <a:ext uri="{FF2B5EF4-FFF2-40B4-BE49-F238E27FC236}">
                <a16:creationId xmlns:a16="http://schemas.microsoft.com/office/drawing/2014/main" id="{DBC33DB8-77E9-7640-95C4-81F5899116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191000"/>
            <a:ext cx="381000" cy="1588"/>
          </a:xfrm>
          <a:prstGeom prst="line">
            <a:avLst/>
          </a:prstGeom>
          <a:noFill/>
          <a:ln w="38160" cap="flat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55" name="Line 11">
            <a:extLst>
              <a:ext uri="{FF2B5EF4-FFF2-40B4-BE49-F238E27FC236}">
                <a16:creationId xmlns:a16="http://schemas.microsoft.com/office/drawing/2014/main" id="{7509689B-0C4D-8349-B415-A735FF69BBD1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4191000"/>
            <a:ext cx="381000" cy="1588"/>
          </a:xfrm>
          <a:prstGeom prst="line">
            <a:avLst/>
          </a:prstGeom>
          <a:noFill/>
          <a:ln w="38160" cap="flat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56" name="Line 12">
            <a:extLst>
              <a:ext uri="{FF2B5EF4-FFF2-40B4-BE49-F238E27FC236}">
                <a16:creationId xmlns:a16="http://schemas.microsoft.com/office/drawing/2014/main" id="{9DF123CC-0858-9E4C-BCAD-DC91891A06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953000"/>
            <a:ext cx="381000" cy="1588"/>
          </a:xfrm>
          <a:prstGeom prst="line">
            <a:avLst/>
          </a:prstGeom>
          <a:noFill/>
          <a:ln w="38160" cap="flat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57" name="Line 13">
            <a:extLst>
              <a:ext uri="{FF2B5EF4-FFF2-40B4-BE49-F238E27FC236}">
                <a16:creationId xmlns:a16="http://schemas.microsoft.com/office/drawing/2014/main" id="{04AE8E2D-4A84-DD4E-A526-113A66C3047A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4953000"/>
            <a:ext cx="381000" cy="1588"/>
          </a:xfrm>
          <a:prstGeom prst="line">
            <a:avLst/>
          </a:prstGeom>
          <a:noFill/>
          <a:ln w="38160" cap="flat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0872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>
            <a:extLst>
              <a:ext uri="{FF2B5EF4-FFF2-40B4-BE49-F238E27FC236}">
                <a16:creationId xmlns:a16="http://schemas.microsoft.com/office/drawing/2014/main" id="{71BB46D0-2277-4644-94C0-614AC07DA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2214563"/>
            <a:ext cx="33147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A76BD04-26BA-E64C-AAFE-7EC67A85C2ED}"/>
              </a:ext>
            </a:extLst>
          </p:cNvPr>
          <p:cNvSpPr txBox="1"/>
          <p:nvPr/>
        </p:nvSpPr>
        <p:spPr>
          <a:xfrm>
            <a:off x="3004456" y="746449"/>
            <a:ext cx="7707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i="1" dirty="0"/>
              <a:t>Ecrivez un texte de 5 lignes sur cette image</a:t>
            </a:r>
          </a:p>
        </p:txBody>
      </p:sp>
    </p:spTree>
    <p:extLst>
      <p:ext uri="{BB962C8B-B14F-4D97-AF65-F5344CB8AC3E}">
        <p14:creationId xmlns:p14="http://schemas.microsoft.com/office/powerpoint/2010/main" val="35091743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>
            <a:extLst>
              <a:ext uri="{FF2B5EF4-FFF2-40B4-BE49-F238E27FC236}">
                <a16:creationId xmlns:a16="http://schemas.microsoft.com/office/drawing/2014/main" id="{7CE1D8F2-D826-EF49-B25D-C2FF0009E7B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  <a:ln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fr-FR">
                <a:latin typeface="Calibri" panose="020F0502020204030204" pitchFamily="34" charset="0"/>
              </a:rPr>
              <a:t>MBTI</a:t>
            </a: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949E926E-550A-3C4C-8C1B-8DBC39EB0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568825"/>
            <a:ext cx="2514600" cy="157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363"/>
              </a:spcBef>
            </a:pPr>
            <a:r>
              <a:rPr lang="fr-BE" altLang="fr-FR" b="1"/>
              <a:t>Certains préfèrent des faits précis et voient les arbres avant la forêt.</a:t>
            </a:r>
          </a:p>
          <a:p>
            <a:pPr>
              <a:spcBef>
                <a:spcPts val="900"/>
              </a:spcBef>
            </a:pPr>
            <a:endParaRPr lang="fr-BE" altLang="fr-FR" b="1">
              <a:latin typeface="Comic Sans MS" panose="030F0902030302020204" pitchFamily="66" charset="0"/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DF757C5-37BD-FE4C-BB4A-5EAE593B6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458913"/>
            <a:ext cx="3886200" cy="92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900"/>
              </a:spcBef>
            </a:pPr>
            <a:r>
              <a:rPr lang="fr-BE" altLang="fr-FR" b="1"/>
              <a:t>D'autres ont plutôt une vue d'ensemble immédiate et voient la forêt avant les arbres.</a:t>
            </a:r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C1C2BB99-2625-8B42-A07D-D9439F68E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88"/>
          <a:stretch>
            <a:fillRect/>
          </a:stretch>
        </p:blipFill>
        <p:spPr bwMode="auto">
          <a:xfrm>
            <a:off x="2667000" y="1219200"/>
            <a:ext cx="21082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499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3" name="Picture 5">
            <a:extLst>
              <a:ext uri="{FF2B5EF4-FFF2-40B4-BE49-F238E27FC236}">
                <a16:creationId xmlns:a16="http://schemas.microsoft.com/office/drawing/2014/main" id="{35E17B22-301D-9845-91BC-A5D40EC9D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9"/>
          <a:stretch>
            <a:fillRect/>
          </a:stretch>
        </p:blipFill>
        <p:spPr bwMode="auto">
          <a:xfrm>
            <a:off x="7032626" y="2565400"/>
            <a:ext cx="236696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749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9241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>
            <a:extLst>
              <a:ext uri="{FF2B5EF4-FFF2-40B4-BE49-F238E27FC236}">
                <a16:creationId xmlns:a16="http://schemas.microsoft.com/office/drawing/2014/main" id="{8FBAF118-98B7-B543-A3FD-17E2462E344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  <a:ln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fr-FR">
                <a:latin typeface="Calibri" panose="020F0502020204030204" pitchFamily="34" charset="0"/>
              </a:rPr>
              <a:t>MBTI</a:t>
            </a:r>
          </a:p>
        </p:txBody>
      </p:sp>
      <p:pic>
        <p:nvPicPr>
          <p:cNvPr id="38914" name="Picture 2">
            <a:extLst>
              <a:ext uri="{FF2B5EF4-FFF2-40B4-BE49-F238E27FC236}">
                <a16:creationId xmlns:a16="http://schemas.microsoft.com/office/drawing/2014/main" id="{C06D4424-8F0D-C741-BC73-41E9D3CF7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95401"/>
            <a:ext cx="5791200" cy="515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5" name="Rectangle 3">
            <a:extLst>
              <a:ext uri="{FF2B5EF4-FFF2-40B4-BE49-F238E27FC236}">
                <a16:creationId xmlns:a16="http://schemas.microsoft.com/office/drawing/2014/main" id="{5384B43A-BBB0-5241-87EF-9B107BA40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25" y="6092826"/>
            <a:ext cx="1600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900"/>
              </a:spcBef>
            </a:pPr>
            <a:r>
              <a:rPr lang="fr-BE" altLang="fr-FR" b="1"/>
              <a:t>Sensation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55053A2C-E3C7-634E-A72F-27DDB938A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096001"/>
            <a:ext cx="1600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900"/>
              </a:spcBef>
            </a:pPr>
            <a:r>
              <a:rPr lang="fr-BE" altLang="fr-FR" b="1"/>
              <a:t>iNtuition</a:t>
            </a:r>
          </a:p>
        </p:txBody>
      </p:sp>
    </p:spTree>
    <p:extLst>
      <p:ext uri="{BB962C8B-B14F-4D97-AF65-F5344CB8AC3E}">
        <p14:creationId xmlns:p14="http://schemas.microsoft.com/office/powerpoint/2010/main" val="4001987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077A9F-6A6B-E24F-82A3-8097348F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        MBTI &lt;-&gt; </a:t>
            </a:r>
            <a:r>
              <a:rPr lang="fr-FR" dirty="0" err="1"/>
              <a:t>Enneagramme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26E4F6-DECE-4549-8D7B-70EF4E3E3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L’</a:t>
            </a:r>
            <a:r>
              <a:rPr lang="fr-FR" dirty="0" err="1"/>
              <a:t>Enneagramme</a:t>
            </a:r>
            <a:r>
              <a:rPr lang="fr-FR" dirty="0"/>
              <a:t> s’intéresse </a:t>
            </a:r>
            <a:r>
              <a:rPr lang="fr-FR" b="1" u="sng" dirty="0"/>
              <a:t>aux motivations profondes </a:t>
            </a:r>
            <a:r>
              <a:rPr lang="fr-FR" dirty="0"/>
              <a:t>et aux </a:t>
            </a:r>
            <a:r>
              <a:rPr lang="fr-FR" b="1" u="sng" dirty="0"/>
              <a:t>stratégies de défense</a:t>
            </a:r>
            <a:r>
              <a:rPr lang="fr-FR" dirty="0"/>
              <a:t>. Son origine est liée </a:t>
            </a:r>
            <a:r>
              <a:rPr lang="fr-FR" b="1" dirty="0"/>
              <a:t>à une blessure</a:t>
            </a:r>
            <a:r>
              <a:rPr lang="fr-FR" dirty="0"/>
              <a:t>, un </a:t>
            </a:r>
            <a:r>
              <a:rPr lang="fr-FR" b="1" dirty="0"/>
              <a:t>besoin profond</a:t>
            </a:r>
            <a:r>
              <a:rPr lang="fr-FR" dirty="0"/>
              <a:t>,  une tentative pour traverser les difficultés de la vie. </a:t>
            </a:r>
          </a:p>
          <a:p>
            <a:pPr marL="0" indent="0">
              <a:buNone/>
            </a:pPr>
            <a:r>
              <a:rPr lang="fr-FR" dirty="0"/>
              <a:t>-&gt; </a:t>
            </a:r>
            <a:r>
              <a:rPr lang="fr-FR" b="1" dirty="0"/>
              <a:t>Identifier sa base, la comprendre, l’accepter, la gérer, la guérir… </a:t>
            </a:r>
          </a:p>
          <a:p>
            <a:endParaRPr lang="fr-FR" dirty="0"/>
          </a:p>
          <a:p>
            <a:r>
              <a:rPr lang="fr-FR" dirty="0"/>
              <a:t>Le MBTI s’intéresse aux préférences, aux comportements naturels, à ce qui est facile et inné. On peut le mettre en lien avec </a:t>
            </a:r>
            <a:r>
              <a:rPr lang="fr-FR" b="1" dirty="0"/>
              <a:t>la mission de vie</a:t>
            </a:r>
            <a:r>
              <a:rPr lang="fr-FR" dirty="0"/>
              <a:t>, </a:t>
            </a:r>
            <a:r>
              <a:rPr lang="fr-FR" b="1" dirty="0"/>
              <a:t>les talents</a:t>
            </a:r>
            <a:r>
              <a:rPr lang="fr-FR" dirty="0"/>
              <a:t>, la </a:t>
            </a:r>
            <a:r>
              <a:rPr lang="fr-FR" b="1" dirty="0"/>
              <a:t>réalisation d’un projet professionnel</a:t>
            </a:r>
            <a:r>
              <a:rPr lang="fr-FR" b="1"/>
              <a:t>. </a:t>
            </a:r>
            <a:endParaRPr lang="fr-FR" b="1" dirty="0"/>
          </a:p>
          <a:p>
            <a:pPr marL="0" indent="0">
              <a:buNone/>
            </a:pPr>
            <a:r>
              <a:rPr lang="fr-FR" b="1"/>
              <a:t>-&gt; </a:t>
            </a:r>
            <a:r>
              <a:rPr lang="fr-FR" b="1" dirty="0"/>
              <a:t>Identifier son type, le comprendre pour le déployer et ensuite l’équilibrer ! </a:t>
            </a:r>
          </a:p>
        </p:txBody>
      </p:sp>
    </p:spTree>
    <p:extLst>
      <p:ext uri="{BB962C8B-B14F-4D97-AF65-F5344CB8AC3E}">
        <p14:creationId xmlns:p14="http://schemas.microsoft.com/office/powerpoint/2010/main" val="25932595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58434197-5737-B24E-BB56-10DBFB44284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  <a:ln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fr-FR">
                <a:latin typeface="Calibri" panose="020F0502020204030204" pitchFamily="34" charset="0"/>
              </a:rPr>
              <a:t>MBTI</a:t>
            </a:r>
          </a:p>
        </p:txBody>
      </p:sp>
      <p:pic>
        <p:nvPicPr>
          <p:cNvPr id="39938" name="Picture 2">
            <a:extLst>
              <a:ext uri="{FF2B5EF4-FFF2-40B4-BE49-F238E27FC236}">
                <a16:creationId xmlns:a16="http://schemas.microsoft.com/office/drawing/2014/main" id="{A74057F9-AEA7-5641-8F07-C3E21B7AE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6401"/>
            <a:ext cx="6248400" cy="415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0477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>
            <a:extLst>
              <a:ext uri="{FF2B5EF4-FFF2-40B4-BE49-F238E27FC236}">
                <a16:creationId xmlns:a16="http://schemas.microsoft.com/office/drawing/2014/main" id="{34E870C8-F6E9-DC49-9FE5-30618DEECD5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  <a:ln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fr-FR">
                <a:latin typeface="Calibri" panose="020F0502020204030204" pitchFamily="34" charset="0"/>
              </a:rPr>
              <a:t>MBTI</a:t>
            </a:r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id="{882698F2-146B-ED49-88D7-6678DC183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1"/>
            <a:ext cx="7010400" cy="416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3" name="Rectangle 3">
            <a:extLst>
              <a:ext uri="{FF2B5EF4-FFF2-40B4-BE49-F238E27FC236}">
                <a16:creationId xmlns:a16="http://schemas.microsoft.com/office/drawing/2014/main" id="{16D85572-F2D6-1340-8ACA-80A08D273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943601"/>
            <a:ext cx="1600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900"/>
              </a:spcBef>
            </a:pPr>
            <a:r>
              <a:rPr lang="fr-BE" altLang="fr-FR" b="1"/>
              <a:t>Sensation</a:t>
            </a:r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096C5C04-D8A4-0644-8D21-E0D62BAD7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943601"/>
            <a:ext cx="1600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900"/>
              </a:spcBef>
            </a:pPr>
            <a:r>
              <a:rPr lang="fr-BE" altLang="fr-FR" b="1"/>
              <a:t>iNtuition</a:t>
            </a:r>
          </a:p>
        </p:txBody>
      </p:sp>
    </p:spTree>
    <p:extLst>
      <p:ext uri="{BB962C8B-B14F-4D97-AF65-F5344CB8AC3E}">
        <p14:creationId xmlns:p14="http://schemas.microsoft.com/office/powerpoint/2010/main" val="4281947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>
            <a:extLst>
              <a:ext uri="{FF2B5EF4-FFF2-40B4-BE49-F238E27FC236}">
                <a16:creationId xmlns:a16="http://schemas.microsoft.com/office/drawing/2014/main" id="{6973ECC2-243C-584C-BD84-2BBBD4F2EBB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  <a:ln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fr-FR">
                <a:latin typeface="Calibri" panose="020F0502020204030204" pitchFamily="34" charset="0"/>
              </a:rPr>
              <a:t>MBTI</a:t>
            </a:r>
          </a:p>
        </p:txBody>
      </p:sp>
      <p:pic>
        <p:nvPicPr>
          <p:cNvPr id="41986" name="Picture 2">
            <a:extLst>
              <a:ext uri="{FF2B5EF4-FFF2-40B4-BE49-F238E27FC236}">
                <a16:creationId xmlns:a16="http://schemas.microsoft.com/office/drawing/2014/main" id="{9C9DE474-047C-554A-B1D3-DC828D27B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0"/>
            <a:ext cx="5867400" cy="449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71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>
            <a:extLst>
              <a:ext uri="{FF2B5EF4-FFF2-40B4-BE49-F238E27FC236}">
                <a16:creationId xmlns:a16="http://schemas.microsoft.com/office/drawing/2014/main" id="{BCA37EE7-3677-A344-AD26-0C475B28563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  <a:ln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fr-FR">
                <a:latin typeface="Calibri" panose="020F0502020204030204" pitchFamily="34" charset="0"/>
              </a:rPr>
              <a:t>MBTI</a:t>
            </a:r>
          </a:p>
        </p:txBody>
      </p:sp>
      <p:sp>
        <p:nvSpPr>
          <p:cNvPr id="43010" name="Text Box 2">
            <a:extLst>
              <a:ext uri="{FF2B5EF4-FFF2-40B4-BE49-F238E27FC236}">
                <a16:creationId xmlns:a16="http://schemas.microsoft.com/office/drawing/2014/main" id="{97AEF064-2E16-5C4F-93BA-21C6367D7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700213"/>
            <a:ext cx="3810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0000"/>
              </a:lnSpc>
              <a:spcBef>
                <a:spcPts val="638"/>
              </a:spcBef>
            </a:pPr>
            <a:r>
              <a:rPr lang="fr-FR" altLang="fr-FR" sz="3200">
                <a:latin typeface="Calibri" panose="020F0502020204030204" pitchFamily="34" charset="0"/>
              </a:rPr>
              <a:t>SENSATION (S)</a:t>
            </a:r>
          </a:p>
          <a:p>
            <a:pPr algn="ctr">
              <a:lnSpc>
                <a:spcPct val="90000"/>
              </a:lnSpc>
              <a:spcBef>
                <a:spcPts val="638"/>
              </a:spcBef>
            </a:pPr>
            <a:endParaRPr lang="fr-FR" altLang="fr-FR" sz="2400">
              <a:latin typeface="Calibri" panose="020F0502020204030204" pitchFamily="34" charset="0"/>
            </a:endParaRPr>
          </a:p>
          <a:p>
            <a:pPr algn="ctr">
              <a:lnSpc>
                <a:spcPct val="90000"/>
              </a:lnSpc>
              <a:spcBef>
                <a:spcPts val="638"/>
              </a:spcBef>
            </a:pPr>
            <a:r>
              <a:rPr lang="fr-FR" altLang="fr-FR" sz="2400">
                <a:latin typeface="Calibri" panose="020F0502020204030204" pitchFamily="34" charset="0"/>
              </a:rPr>
              <a:t>Détails</a:t>
            </a:r>
          </a:p>
          <a:p>
            <a:pPr algn="ctr">
              <a:lnSpc>
                <a:spcPct val="90000"/>
              </a:lnSpc>
              <a:spcBef>
                <a:spcPts val="638"/>
              </a:spcBef>
            </a:pPr>
            <a:r>
              <a:rPr lang="fr-FR" altLang="fr-FR" sz="2400">
                <a:latin typeface="Calibri" panose="020F0502020204030204" pitchFamily="34" charset="0"/>
              </a:rPr>
              <a:t>Présent</a:t>
            </a:r>
          </a:p>
          <a:p>
            <a:pPr algn="ctr">
              <a:lnSpc>
                <a:spcPct val="90000"/>
              </a:lnSpc>
              <a:spcBef>
                <a:spcPts val="638"/>
              </a:spcBef>
            </a:pPr>
            <a:r>
              <a:rPr lang="fr-FR" altLang="fr-FR" sz="2400">
                <a:latin typeface="Calibri" panose="020F0502020204030204" pitchFamily="34" charset="0"/>
              </a:rPr>
              <a:t>Pratique</a:t>
            </a:r>
          </a:p>
          <a:p>
            <a:pPr algn="ctr">
              <a:lnSpc>
                <a:spcPct val="90000"/>
              </a:lnSpc>
              <a:spcBef>
                <a:spcPts val="638"/>
              </a:spcBef>
            </a:pPr>
            <a:r>
              <a:rPr lang="fr-FR" altLang="fr-FR" sz="2400">
                <a:latin typeface="Calibri" panose="020F0502020204030204" pitchFamily="34" charset="0"/>
              </a:rPr>
              <a:t>Procédures</a:t>
            </a:r>
          </a:p>
          <a:p>
            <a:pPr algn="ctr">
              <a:lnSpc>
                <a:spcPct val="90000"/>
              </a:lnSpc>
              <a:spcBef>
                <a:spcPts val="638"/>
              </a:spcBef>
            </a:pPr>
            <a:r>
              <a:rPr lang="fr-FR" altLang="fr-FR" sz="2400">
                <a:latin typeface="Calibri" panose="020F0502020204030204" pitchFamily="34" charset="0"/>
              </a:rPr>
              <a:t>Séquentiel</a:t>
            </a:r>
          </a:p>
          <a:p>
            <a:pPr algn="ctr">
              <a:lnSpc>
                <a:spcPct val="90000"/>
              </a:lnSpc>
              <a:spcBef>
                <a:spcPts val="638"/>
              </a:spcBef>
            </a:pPr>
            <a:r>
              <a:rPr lang="fr-FR" altLang="fr-FR" sz="2400">
                <a:latin typeface="Calibri" panose="020F0502020204030204" pitchFamily="34" charset="0"/>
              </a:rPr>
              <a:t>Répétition</a:t>
            </a:r>
          </a:p>
          <a:p>
            <a:pPr algn="ctr">
              <a:lnSpc>
                <a:spcPct val="90000"/>
              </a:lnSpc>
              <a:spcBef>
                <a:spcPts val="638"/>
              </a:spcBef>
            </a:pPr>
            <a:r>
              <a:rPr lang="fr-FR" altLang="fr-FR" sz="2400">
                <a:latin typeface="Calibri" panose="020F0502020204030204" pitchFamily="34" charset="0"/>
              </a:rPr>
              <a:t>Jouissance du présent</a:t>
            </a:r>
          </a:p>
          <a:p>
            <a:pPr algn="ctr">
              <a:lnSpc>
                <a:spcPct val="90000"/>
              </a:lnSpc>
              <a:spcBef>
                <a:spcPts val="638"/>
              </a:spcBef>
            </a:pPr>
            <a:r>
              <a:rPr lang="fr-FR" altLang="fr-FR" sz="2400">
                <a:latin typeface="Calibri" panose="020F0502020204030204" pitchFamily="34" charset="0"/>
              </a:rPr>
              <a:t>Conserver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479C653F-749A-E844-B708-01C49B952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676400"/>
            <a:ext cx="3810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0000"/>
              </a:lnSpc>
              <a:spcBef>
                <a:spcPts val="363"/>
              </a:spcBef>
            </a:pPr>
            <a:r>
              <a:rPr lang="fr-BE" altLang="fr-FR" sz="3200">
                <a:latin typeface="Franklin Gothic Book" panose="020B0503020102020204" pitchFamily="34" charset="0"/>
              </a:rPr>
              <a:t>INTUITION (N)</a:t>
            </a:r>
          </a:p>
          <a:p>
            <a:pPr algn="ctr">
              <a:lnSpc>
                <a:spcPct val="90000"/>
              </a:lnSpc>
              <a:spcBef>
                <a:spcPts val="363"/>
              </a:spcBef>
            </a:pPr>
            <a:endParaRPr lang="fr-BE" altLang="fr-FR" sz="2400">
              <a:latin typeface="Franklin Gothic Book" panose="020B0503020102020204" pitchFamily="34" charset="0"/>
            </a:endParaRPr>
          </a:p>
          <a:p>
            <a:pPr marL="342900" indent="-341313" algn="ctr">
              <a:lnSpc>
                <a:spcPct val="90000"/>
              </a:lnSpc>
              <a:spcBef>
                <a:spcPts val="363"/>
              </a:spcBef>
            </a:pPr>
            <a:r>
              <a:rPr lang="fr-BE" altLang="fr-FR" sz="2400">
                <a:latin typeface="Calibri" panose="020F0502020204030204" pitchFamily="34" charset="0"/>
              </a:rPr>
              <a:t>Grandes lignes</a:t>
            </a:r>
          </a:p>
          <a:p>
            <a:pPr marL="342900" indent="-341313" algn="ctr">
              <a:lnSpc>
                <a:spcPct val="90000"/>
              </a:lnSpc>
              <a:spcBef>
                <a:spcPts val="363"/>
              </a:spcBef>
            </a:pPr>
            <a:r>
              <a:rPr lang="fr-BE" altLang="fr-FR" sz="2400">
                <a:latin typeface="Calibri" panose="020F0502020204030204" pitchFamily="34" charset="0"/>
              </a:rPr>
              <a:t>Futur</a:t>
            </a:r>
          </a:p>
          <a:p>
            <a:pPr marL="342900" indent="-341313" algn="ctr">
              <a:lnSpc>
                <a:spcPct val="90000"/>
              </a:lnSpc>
              <a:spcBef>
                <a:spcPts val="363"/>
              </a:spcBef>
            </a:pPr>
            <a:r>
              <a:rPr lang="fr-BE" altLang="fr-FR" sz="2400">
                <a:latin typeface="Calibri" panose="020F0502020204030204" pitchFamily="34" charset="0"/>
              </a:rPr>
              <a:t>Imaginatif</a:t>
            </a:r>
          </a:p>
          <a:p>
            <a:pPr marL="342900" indent="-341313" algn="ctr">
              <a:lnSpc>
                <a:spcPct val="90000"/>
              </a:lnSpc>
              <a:spcBef>
                <a:spcPts val="363"/>
              </a:spcBef>
            </a:pPr>
            <a:r>
              <a:rPr lang="fr-BE" altLang="fr-FR" sz="2400">
                <a:latin typeface="Calibri" panose="020F0502020204030204" pitchFamily="34" charset="0"/>
              </a:rPr>
              <a:t>Inventions</a:t>
            </a:r>
          </a:p>
          <a:p>
            <a:pPr marL="342900" indent="-341313" algn="ctr">
              <a:lnSpc>
                <a:spcPct val="90000"/>
              </a:lnSpc>
              <a:spcBef>
                <a:spcPts val="363"/>
              </a:spcBef>
            </a:pPr>
            <a:r>
              <a:rPr lang="fr-BE" altLang="fr-FR" sz="2400">
                <a:latin typeface="Calibri" panose="020F0502020204030204" pitchFamily="34" charset="0"/>
              </a:rPr>
              <a:t>Aléatoire</a:t>
            </a:r>
          </a:p>
          <a:p>
            <a:pPr marL="342900" indent="-341313" algn="ctr">
              <a:lnSpc>
                <a:spcPct val="90000"/>
              </a:lnSpc>
              <a:spcBef>
                <a:spcPts val="363"/>
              </a:spcBef>
            </a:pPr>
            <a:r>
              <a:rPr lang="fr-BE" altLang="fr-FR" sz="2400">
                <a:latin typeface="Calibri" panose="020F0502020204030204" pitchFamily="34" charset="0"/>
              </a:rPr>
              <a:t>Variété</a:t>
            </a:r>
          </a:p>
          <a:p>
            <a:pPr marL="342900" indent="-341313" algn="ctr">
              <a:lnSpc>
                <a:spcPct val="90000"/>
              </a:lnSpc>
              <a:spcBef>
                <a:spcPts val="363"/>
              </a:spcBef>
            </a:pPr>
            <a:r>
              <a:rPr lang="fr-BE" altLang="fr-FR" sz="2400">
                <a:latin typeface="Calibri" panose="020F0502020204030204" pitchFamily="34" charset="0"/>
              </a:rPr>
              <a:t>Anticipation du futur</a:t>
            </a:r>
          </a:p>
          <a:p>
            <a:pPr marL="342900" indent="-341313" algn="ctr">
              <a:lnSpc>
                <a:spcPct val="90000"/>
              </a:lnSpc>
              <a:spcBef>
                <a:spcPts val="363"/>
              </a:spcBef>
            </a:pPr>
            <a:r>
              <a:rPr lang="fr-BE" altLang="fr-FR" sz="2400">
                <a:latin typeface="Calibri" panose="020F0502020204030204" pitchFamily="34" charset="0"/>
              </a:rPr>
              <a:t>Changer</a:t>
            </a:r>
          </a:p>
          <a:p>
            <a:pPr>
              <a:lnSpc>
                <a:spcPct val="90000"/>
              </a:lnSpc>
              <a:spcBef>
                <a:spcPts val="363"/>
              </a:spcBef>
            </a:pPr>
            <a:endParaRPr lang="fr-BE" altLang="fr-FR" sz="280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477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>
            <a:extLst>
              <a:ext uri="{FF2B5EF4-FFF2-40B4-BE49-F238E27FC236}">
                <a16:creationId xmlns:a16="http://schemas.microsoft.com/office/drawing/2014/main" id="{5ED5B97D-B048-2143-B217-6C3C078C227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  <a:ln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fr-FR">
                <a:latin typeface="Calibri" panose="020F0502020204030204" pitchFamily="34" charset="0"/>
              </a:rPr>
              <a:t>MBTI</a:t>
            </a:r>
          </a:p>
        </p:txBody>
      </p:sp>
      <p:sp>
        <p:nvSpPr>
          <p:cNvPr id="46082" name="Text Box 2">
            <a:extLst>
              <a:ext uri="{FF2B5EF4-FFF2-40B4-BE49-F238E27FC236}">
                <a16:creationId xmlns:a16="http://schemas.microsoft.com/office/drawing/2014/main" id="{857745A4-3DFF-984B-B4B8-1600E1A81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752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638"/>
              </a:spcBef>
              <a:buSzPct val="45000"/>
              <a:buFont typeface="Arial" panose="020B0604020202020204" pitchFamily="34" charset="0"/>
              <a:buChar char="•"/>
            </a:pPr>
            <a:r>
              <a:rPr lang="fr-FR" altLang="fr-FR" sz="3200">
                <a:latin typeface="Calibri" panose="020F0502020204030204" pitchFamily="34" charset="0"/>
              </a:rPr>
              <a:t>Commençons par les Sensation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buSzPct val="75000"/>
              <a:buFont typeface="Arial" panose="020B0604020202020204" pitchFamily="34" charset="0"/>
              <a:buChar char="–"/>
            </a:pPr>
            <a:r>
              <a:rPr lang="fr-FR" altLang="fr-FR" sz="2800">
                <a:latin typeface="Calibri" panose="020F0502020204030204" pitchFamily="34" charset="0"/>
              </a:rPr>
              <a:t>Qu’apporte un Intuition dans un groupe ?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buSzPct val="75000"/>
              <a:buFont typeface="Arial" panose="020B0604020202020204" pitchFamily="34" charset="0"/>
              <a:buChar char="–"/>
            </a:pPr>
            <a:r>
              <a:rPr lang="fr-FR" altLang="fr-FR" sz="2800">
                <a:latin typeface="Calibri" panose="020F0502020204030204" pitchFamily="34" charset="0"/>
              </a:rPr>
              <a:t>En quoi vous gêne-t-il ?</a:t>
            </a:r>
          </a:p>
          <a:p>
            <a:pPr>
              <a:lnSpc>
                <a:spcPct val="90000"/>
              </a:lnSpc>
              <a:spcAft>
                <a:spcPts val="1425"/>
              </a:spcAft>
            </a:pPr>
            <a:endParaRPr lang="fr-FR" altLang="fr-FR" sz="280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38"/>
              </a:spcBef>
              <a:buSzPct val="45000"/>
              <a:buFont typeface="Arial" panose="020B0604020202020204" pitchFamily="34" charset="0"/>
              <a:buChar char="•"/>
            </a:pPr>
            <a:r>
              <a:rPr lang="fr-FR" altLang="fr-FR" sz="3200">
                <a:latin typeface="Calibri" panose="020F0502020204030204" pitchFamily="34" charset="0"/>
              </a:rPr>
              <a:t>Et vous les Intuition, que dites-vous des Sensation ?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buSzPct val="75000"/>
              <a:buFont typeface="Arial" panose="020B0604020202020204" pitchFamily="34" charset="0"/>
              <a:buChar char="–"/>
            </a:pPr>
            <a:r>
              <a:rPr lang="fr-FR" altLang="fr-FR" sz="2800">
                <a:latin typeface="Calibri" panose="020F0502020204030204" pitchFamily="34" charset="0"/>
              </a:rPr>
              <a:t>Qu’apportent-ils dans un groupe ?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buSzPct val="75000"/>
              <a:buFont typeface="Arial" panose="020B0604020202020204" pitchFamily="34" charset="0"/>
              <a:buChar char="–"/>
            </a:pPr>
            <a:r>
              <a:rPr lang="fr-FR" altLang="fr-FR" sz="2800">
                <a:latin typeface="Calibri" panose="020F0502020204030204" pitchFamily="34" charset="0"/>
              </a:rPr>
              <a:t>En quoi vous gênent-ils ?</a:t>
            </a:r>
          </a:p>
        </p:txBody>
      </p:sp>
    </p:spTree>
    <p:extLst>
      <p:ext uri="{BB962C8B-B14F-4D97-AF65-F5344CB8AC3E}">
        <p14:creationId xmlns:p14="http://schemas.microsoft.com/office/powerpoint/2010/main" val="25095668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B8BE08-17BA-834F-A470-9347D492F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fr-FR" dirty="0"/>
            </a:b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A1902F-4E3C-3142-B63D-3A3A70A0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30220"/>
            <a:ext cx="8915400" cy="4381002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/>
              <a:t>Petit exercice : ressentir dans son corps,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000" b="1" dirty="0"/>
              <a:t>Pour mes perceptions : </a:t>
            </a:r>
          </a:p>
          <a:p>
            <a:pPr>
              <a:buFontTx/>
              <a:buChar char="-"/>
            </a:pPr>
            <a:r>
              <a:rPr lang="fr-FR" sz="2000" dirty="0"/>
              <a:t>La </a:t>
            </a:r>
            <a:r>
              <a:rPr lang="fr-FR" sz="2000" b="1" dirty="0"/>
              <a:t>sensation introvertie </a:t>
            </a:r>
            <a:r>
              <a:rPr lang="fr-FR" sz="2000" dirty="0"/>
              <a:t>(IS…J) et la </a:t>
            </a:r>
            <a:r>
              <a:rPr lang="fr-FR" sz="2000" b="1" dirty="0"/>
              <a:t>sensation extravertie </a:t>
            </a:r>
            <a:r>
              <a:rPr lang="fr-FR" sz="2000" dirty="0"/>
              <a:t>(ES…P) </a:t>
            </a:r>
          </a:p>
          <a:p>
            <a:pPr marL="0" indent="0">
              <a:buNone/>
            </a:pPr>
            <a:endParaRPr lang="fr-FR" sz="2000" dirty="0"/>
          </a:p>
          <a:p>
            <a:pPr>
              <a:buFontTx/>
              <a:buChar char="-"/>
            </a:pPr>
            <a:r>
              <a:rPr lang="fr-FR" sz="2000" b="1" dirty="0"/>
              <a:t>L’intuition introvertie </a:t>
            </a:r>
            <a:r>
              <a:rPr lang="fr-FR" sz="2000" dirty="0"/>
              <a:t>(IN…J)  et </a:t>
            </a:r>
            <a:r>
              <a:rPr lang="fr-FR" sz="2000" b="1" dirty="0"/>
              <a:t>l’intuition extravertie </a:t>
            </a:r>
            <a:r>
              <a:rPr lang="fr-FR" sz="2000" dirty="0"/>
              <a:t>(EN…P) </a:t>
            </a:r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r>
              <a:rPr lang="fr-FR" dirty="0"/>
              <a:t>              </a:t>
            </a:r>
          </a:p>
          <a:p>
            <a:pPr marL="0" indent="0">
              <a:buNone/>
            </a:pPr>
            <a:r>
              <a:rPr lang="fr-FR" i="1" dirty="0"/>
              <a:t>                    Essayez d’identifier où l’énergie circule le plus librement !</a:t>
            </a:r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72378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>
            <a:extLst>
              <a:ext uri="{FF2B5EF4-FFF2-40B4-BE49-F238E27FC236}">
                <a16:creationId xmlns:a16="http://schemas.microsoft.com/office/drawing/2014/main" id="{4ACD1EA6-0D50-6948-815C-BF99929F64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  <a:ln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fr-FR">
                <a:latin typeface="Calibri" panose="020F0502020204030204" pitchFamily="34" charset="0"/>
              </a:rPr>
              <a:t>MBTI</a:t>
            </a: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53850B83-94D9-9C44-B7E1-07F463F42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284414"/>
            <a:ext cx="3733800" cy="230187"/>
          </a:xfrm>
          <a:prstGeom prst="rect">
            <a:avLst/>
          </a:prstGeom>
          <a:solidFill>
            <a:srgbClr val="FF9900"/>
          </a:solidFill>
          <a:ln w="12600" cap="flat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BE" altLang="fr-FR">
                <a:latin typeface="Arial Unicode MS" panose="020B0604020202020204" pitchFamily="34" charset="-128"/>
              </a:rPr>
              <a:t>L’orientation de l’énergie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01AF635C-A948-264C-BB5E-A3D0ED879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657600"/>
            <a:ext cx="3733800" cy="533400"/>
          </a:xfrm>
          <a:prstGeom prst="rect">
            <a:avLst/>
          </a:prstGeom>
          <a:solidFill>
            <a:srgbClr val="FF9900"/>
          </a:solidFill>
          <a:ln w="12600" cap="flat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BE" altLang="fr-FR" b="1">
                <a:latin typeface="Arial Unicode MS" panose="020B0604020202020204" pitchFamily="34" charset="-128"/>
              </a:rPr>
              <a:t>Les critères de décision</a:t>
            </a:r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15E5D229-2891-9F4F-95D7-8AF11064C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124200"/>
            <a:ext cx="3733800" cy="228600"/>
          </a:xfrm>
          <a:prstGeom prst="rect">
            <a:avLst/>
          </a:prstGeom>
          <a:solidFill>
            <a:srgbClr val="FF9900"/>
          </a:solidFill>
          <a:ln w="12600" cap="flat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BE" altLang="fr-FR">
                <a:latin typeface="Arial Unicode MS" panose="020B0604020202020204" pitchFamily="34" charset="-128"/>
              </a:rPr>
              <a:t>Les modes de perception</a:t>
            </a:r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8D74C741-E3B1-374E-AA47-D0F738A33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724400"/>
            <a:ext cx="3733800" cy="228600"/>
          </a:xfrm>
          <a:prstGeom prst="rect">
            <a:avLst/>
          </a:prstGeom>
          <a:solidFill>
            <a:srgbClr val="FF9900"/>
          </a:solidFill>
          <a:ln w="12600" cap="flat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9158" name="Line 6">
            <a:extLst>
              <a:ext uri="{FF2B5EF4-FFF2-40B4-BE49-F238E27FC236}">
                <a16:creationId xmlns:a16="http://schemas.microsoft.com/office/drawing/2014/main" id="{279C6651-F2D1-6A43-A9F2-D7EC0C9DA8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2514600"/>
            <a:ext cx="381000" cy="1588"/>
          </a:xfrm>
          <a:prstGeom prst="line">
            <a:avLst/>
          </a:prstGeom>
          <a:noFill/>
          <a:ln w="38160" cap="flat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9159" name="Line 7">
            <a:extLst>
              <a:ext uri="{FF2B5EF4-FFF2-40B4-BE49-F238E27FC236}">
                <a16:creationId xmlns:a16="http://schemas.microsoft.com/office/drawing/2014/main" id="{FDB0E942-EE73-CA47-B5E2-561FB53F3360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2514600"/>
            <a:ext cx="381000" cy="1588"/>
          </a:xfrm>
          <a:prstGeom prst="line">
            <a:avLst/>
          </a:prstGeom>
          <a:noFill/>
          <a:ln w="38160" cap="flat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9160" name="Line 8">
            <a:extLst>
              <a:ext uri="{FF2B5EF4-FFF2-40B4-BE49-F238E27FC236}">
                <a16:creationId xmlns:a16="http://schemas.microsoft.com/office/drawing/2014/main" id="{F584DC11-7C4B-5849-BCBF-B2B828FE1B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352800"/>
            <a:ext cx="381000" cy="1588"/>
          </a:xfrm>
          <a:prstGeom prst="line">
            <a:avLst/>
          </a:prstGeom>
          <a:noFill/>
          <a:ln w="38160" cap="flat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9161" name="Line 9">
            <a:extLst>
              <a:ext uri="{FF2B5EF4-FFF2-40B4-BE49-F238E27FC236}">
                <a16:creationId xmlns:a16="http://schemas.microsoft.com/office/drawing/2014/main" id="{1E2451F8-D6C2-514A-BB56-A87ABC957F5C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3352800"/>
            <a:ext cx="381000" cy="1588"/>
          </a:xfrm>
          <a:prstGeom prst="line">
            <a:avLst/>
          </a:prstGeom>
          <a:noFill/>
          <a:ln w="38160" cap="flat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9162" name="Line 10">
            <a:extLst>
              <a:ext uri="{FF2B5EF4-FFF2-40B4-BE49-F238E27FC236}">
                <a16:creationId xmlns:a16="http://schemas.microsoft.com/office/drawing/2014/main" id="{CCF91A3E-D3CC-9E49-B3DB-F1A59C865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191000"/>
            <a:ext cx="381000" cy="1588"/>
          </a:xfrm>
          <a:prstGeom prst="line">
            <a:avLst/>
          </a:prstGeom>
          <a:noFill/>
          <a:ln w="38160" cap="flat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9163" name="Line 11">
            <a:extLst>
              <a:ext uri="{FF2B5EF4-FFF2-40B4-BE49-F238E27FC236}">
                <a16:creationId xmlns:a16="http://schemas.microsoft.com/office/drawing/2014/main" id="{FD367EDA-D1E8-2B41-8101-CB8577CAFD36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4191000"/>
            <a:ext cx="381000" cy="1588"/>
          </a:xfrm>
          <a:prstGeom prst="line">
            <a:avLst/>
          </a:prstGeom>
          <a:noFill/>
          <a:ln w="38160" cap="flat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9164" name="Line 12">
            <a:extLst>
              <a:ext uri="{FF2B5EF4-FFF2-40B4-BE49-F238E27FC236}">
                <a16:creationId xmlns:a16="http://schemas.microsoft.com/office/drawing/2014/main" id="{A5C7DF5A-95C4-6542-AFAA-594E61CD17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953000"/>
            <a:ext cx="381000" cy="1588"/>
          </a:xfrm>
          <a:prstGeom prst="line">
            <a:avLst/>
          </a:prstGeom>
          <a:noFill/>
          <a:ln w="38160" cap="flat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9165" name="Line 13">
            <a:extLst>
              <a:ext uri="{FF2B5EF4-FFF2-40B4-BE49-F238E27FC236}">
                <a16:creationId xmlns:a16="http://schemas.microsoft.com/office/drawing/2014/main" id="{5E630E9A-D589-9F4D-A5CD-3F4625802AF8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4953000"/>
            <a:ext cx="381000" cy="1588"/>
          </a:xfrm>
          <a:prstGeom prst="line">
            <a:avLst/>
          </a:prstGeom>
          <a:noFill/>
          <a:ln w="38160" cap="flat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17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>
            <a:extLst>
              <a:ext uri="{FF2B5EF4-FFF2-40B4-BE49-F238E27FC236}">
                <a16:creationId xmlns:a16="http://schemas.microsoft.com/office/drawing/2014/main" id="{762050E8-2B71-DB42-B034-2C2216C66C4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  <a:ln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fr-FR">
                <a:latin typeface="Calibri" panose="020F0502020204030204" pitchFamily="34" charset="0"/>
              </a:rPr>
              <a:t>MBTI</a:t>
            </a:r>
          </a:p>
        </p:txBody>
      </p:sp>
      <p:grpSp>
        <p:nvGrpSpPr>
          <p:cNvPr id="50178" name="Group 2">
            <a:extLst>
              <a:ext uri="{FF2B5EF4-FFF2-40B4-BE49-F238E27FC236}">
                <a16:creationId xmlns:a16="http://schemas.microsoft.com/office/drawing/2014/main" id="{45C01933-4D89-0640-B5E8-F13E5BAA54BA}"/>
              </a:ext>
            </a:extLst>
          </p:cNvPr>
          <p:cNvGrpSpPr>
            <a:grpSpLocks/>
          </p:cNvGrpSpPr>
          <p:nvPr/>
        </p:nvGrpSpPr>
        <p:grpSpPr bwMode="auto">
          <a:xfrm>
            <a:off x="2286001" y="1978026"/>
            <a:ext cx="3808413" cy="4333875"/>
            <a:chOff x="480" y="1246"/>
            <a:chExt cx="2399" cy="2730"/>
          </a:xfrm>
        </p:grpSpPr>
        <p:pic>
          <p:nvPicPr>
            <p:cNvPr id="50179" name="Picture 3">
              <a:extLst>
                <a:ext uri="{FF2B5EF4-FFF2-40B4-BE49-F238E27FC236}">
                  <a16:creationId xmlns:a16="http://schemas.microsoft.com/office/drawing/2014/main" id="{AA387892-2A4A-F742-B5B5-31BD0C4C2E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246"/>
              <a:ext cx="2399" cy="1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36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0180" name="Rectangle 4">
              <a:extLst>
                <a:ext uri="{FF2B5EF4-FFF2-40B4-BE49-F238E27FC236}">
                  <a16:creationId xmlns:a16="http://schemas.microsoft.com/office/drawing/2014/main" id="{DF62C917-22B2-FC4E-B3EC-627052519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974"/>
              <a:ext cx="2015" cy="1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ts val="363"/>
                </a:spcBef>
              </a:pPr>
              <a:r>
                <a:rPr lang="fr-BE" altLang="fr-FR" b="1">
                  <a:solidFill>
                    <a:srgbClr val="A50021"/>
                  </a:solidFill>
                </a:rPr>
                <a:t>Certains procèdent plutôt d'une manière logique en appliquant une grille de critères.</a:t>
              </a:r>
            </a:p>
            <a:p>
              <a:pPr algn="ctr">
                <a:spcBef>
                  <a:spcPts val="900"/>
                </a:spcBef>
              </a:pPr>
              <a:endParaRPr lang="fr-BE" altLang="fr-FR" b="1">
                <a:solidFill>
                  <a:srgbClr val="A50021"/>
                </a:solidFill>
                <a:latin typeface="Comic Sans MS" panose="030F0902030302020204" pitchFamily="66" charset="0"/>
              </a:endParaRPr>
            </a:p>
          </p:txBody>
        </p:sp>
      </p:grpSp>
      <p:grpSp>
        <p:nvGrpSpPr>
          <p:cNvPr id="50181" name="Group 5">
            <a:extLst>
              <a:ext uri="{FF2B5EF4-FFF2-40B4-BE49-F238E27FC236}">
                <a16:creationId xmlns:a16="http://schemas.microsoft.com/office/drawing/2014/main" id="{B3C276B8-BFF7-FC47-9131-484AC7AF2270}"/>
              </a:ext>
            </a:extLst>
          </p:cNvPr>
          <p:cNvGrpSpPr>
            <a:grpSpLocks/>
          </p:cNvGrpSpPr>
          <p:nvPr/>
        </p:nvGrpSpPr>
        <p:grpSpPr bwMode="auto">
          <a:xfrm>
            <a:off x="6477001" y="1598613"/>
            <a:ext cx="3808413" cy="4362450"/>
            <a:chOff x="3120" y="1007"/>
            <a:chExt cx="2399" cy="2748"/>
          </a:xfrm>
        </p:grpSpPr>
        <p:sp>
          <p:nvSpPr>
            <p:cNvPr id="50182" name="Rectangle 6">
              <a:extLst>
                <a:ext uri="{FF2B5EF4-FFF2-40B4-BE49-F238E27FC236}">
                  <a16:creationId xmlns:a16="http://schemas.microsoft.com/office/drawing/2014/main" id="{6E59BF99-AAC3-524C-97F2-427D3C202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007"/>
              <a:ext cx="1919" cy="1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ts val="363"/>
                </a:spcBef>
              </a:pPr>
              <a:r>
                <a:rPr lang="fr-BE" altLang="fr-FR" b="1">
                  <a:solidFill>
                    <a:srgbClr val="A50021"/>
                  </a:solidFill>
                </a:rPr>
                <a:t>Et d'autres se décident plutôt en fonction de leur échelle de valeurs personnelle.</a:t>
              </a:r>
            </a:p>
            <a:p>
              <a:pPr algn="ctr">
                <a:spcBef>
                  <a:spcPts val="900"/>
                </a:spcBef>
              </a:pPr>
              <a:endParaRPr lang="fr-BE" altLang="fr-FR" b="1">
                <a:solidFill>
                  <a:srgbClr val="A50021"/>
                </a:solidFill>
                <a:latin typeface="Comic Sans MS" panose="030F0902030302020204" pitchFamily="66" charset="0"/>
              </a:endParaRPr>
            </a:p>
          </p:txBody>
        </p:sp>
        <p:pic>
          <p:nvPicPr>
            <p:cNvPr id="50183" name="Picture 7">
              <a:extLst>
                <a:ext uri="{FF2B5EF4-FFF2-40B4-BE49-F238E27FC236}">
                  <a16:creationId xmlns:a16="http://schemas.microsoft.com/office/drawing/2014/main" id="{EF342E48-4B9B-9243-BC51-AFD385D091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207"/>
              <a:ext cx="2399" cy="1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36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0184" name="Rectangle 8">
            <a:extLst>
              <a:ext uri="{FF2B5EF4-FFF2-40B4-BE49-F238E27FC236}">
                <a16:creationId xmlns:a16="http://schemas.microsoft.com/office/drawing/2014/main" id="{0109EB4D-FFC1-1844-9729-F137226EC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6237289"/>
            <a:ext cx="3200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363"/>
              </a:spcBef>
            </a:pPr>
            <a:r>
              <a:rPr lang="fr-BE" altLang="fr-FR" b="1"/>
              <a:t>Pensée (T)</a:t>
            </a:r>
          </a:p>
        </p:txBody>
      </p:sp>
      <p:sp>
        <p:nvSpPr>
          <p:cNvPr id="50185" name="Rectangle 9">
            <a:extLst>
              <a:ext uri="{FF2B5EF4-FFF2-40B4-BE49-F238E27FC236}">
                <a16:creationId xmlns:a16="http://schemas.microsoft.com/office/drawing/2014/main" id="{AC741316-91F5-CC42-918C-DAE6A36BB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6248401"/>
            <a:ext cx="3200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363"/>
              </a:spcBef>
            </a:pPr>
            <a:r>
              <a:rPr lang="fr-BE" altLang="fr-FR" b="1"/>
              <a:t>Sentiment (F)</a:t>
            </a:r>
          </a:p>
        </p:txBody>
      </p:sp>
    </p:spTree>
    <p:extLst>
      <p:ext uri="{BB962C8B-B14F-4D97-AF65-F5344CB8AC3E}">
        <p14:creationId xmlns:p14="http://schemas.microsoft.com/office/powerpoint/2010/main" val="2428821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>
            <a:extLst>
              <a:ext uri="{FF2B5EF4-FFF2-40B4-BE49-F238E27FC236}">
                <a16:creationId xmlns:a16="http://schemas.microsoft.com/office/drawing/2014/main" id="{093FA3FA-5F4F-6740-9318-9DA9E3F3BFC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  <a:ln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fr-FR">
                <a:latin typeface="Calibri" panose="020F0502020204030204" pitchFamily="34" charset="0"/>
              </a:rPr>
              <a:t>MBTI</a:t>
            </a:r>
          </a:p>
        </p:txBody>
      </p:sp>
      <p:pic>
        <p:nvPicPr>
          <p:cNvPr id="51202" name="Picture 2">
            <a:extLst>
              <a:ext uri="{FF2B5EF4-FFF2-40B4-BE49-F238E27FC236}">
                <a16:creationId xmlns:a16="http://schemas.microsoft.com/office/drawing/2014/main" id="{AAFDE405-FD1D-304E-ADBC-5B326A3F5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81201"/>
            <a:ext cx="57150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3" name="Rectangle 3">
            <a:extLst>
              <a:ext uri="{FF2B5EF4-FFF2-40B4-BE49-F238E27FC236}">
                <a16:creationId xmlns:a16="http://schemas.microsoft.com/office/drawing/2014/main" id="{610445E6-7E80-B94D-BB5F-861B6CC8E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5" y="1412876"/>
            <a:ext cx="23764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fr-BE" altLang="fr-FR">
                <a:latin typeface="Calibri" panose="020F0502020204030204" pitchFamily="34" charset="0"/>
              </a:rPr>
              <a:t>Prise de recul</a:t>
            </a:r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CF2FE457-8293-C046-B390-EE9800413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789" y="1412876"/>
            <a:ext cx="23764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fr-BE" altLang="fr-FR">
                <a:latin typeface="Calibri" panose="020F0502020204030204" pitchFamily="34" charset="0"/>
              </a:rPr>
              <a:t>Empathie</a:t>
            </a:r>
          </a:p>
        </p:txBody>
      </p:sp>
    </p:spTree>
    <p:extLst>
      <p:ext uri="{BB962C8B-B14F-4D97-AF65-F5344CB8AC3E}">
        <p14:creationId xmlns:p14="http://schemas.microsoft.com/office/powerpoint/2010/main" val="22669482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>
            <a:extLst>
              <a:ext uri="{FF2B5EF4-FFF2-40B4-BE49-F238E27FC236}">
                <a16:creationId xmlns:a16="http://schemas.microsoft.com/office/drawing/2014/main" id="{E5C5FF48-53EA-E04C-B8F0-3B1C2DD229B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  <a:ln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fr-FR">
                <a:latin typeface="Calibri" panose="020F0502020204030204" pitchFamily="34" charset="0"/>
              </a:rPr>
              <a:t>MBTI</a:t>
            </a:r>
          </a:p>
        </p:txBody>
      </p:sp>
      <p:pic>
        <p:nvPicPr>
          <p:cNvPr id="52226" name="Picture 2">
            <a:extLst>
              <a:ext uri="{FF2B5EF4-FFF2-40B4-BE49-F238E27FC236}">
                <a16:creationId xmlns:a16="http://schemas.microsoft.com/office/drawing/2014/main" id="{A356E623-0C97-6040-826D-4B39084BD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4000"/>
            <a:ext cx="5715000" cy="487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1005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7D7E32-EC8E-A148-A8B8-5158AF87C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/>
              <a:t>Un puzzle en construction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6CA37F-EA46-1547-AA0E-F7DFD3B25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400" dirty="0"/>
              <a:t>1. Les sous-types (réactivités instinctives, 0-2ans) </a:t>
            </a:r>
          </a:p>
          <a:p>
            <a:r>
              <a:rPr lang="fr-FR" sz="2400" dirty="0"/>
              <a:t>2. L’</a:t>
            </a:r>
            <a:r>
              <a:rPr lang="fr-FR" sz="2400" dirty="0" err="1"/>
              <a:t>enneagramme</a:t>
            </a:r>
            <a:r>
              <a:rPr lang="fr-FR" sz="2400" dirty="0"/>
              <a:t> (stratégies de vie, 2-7ans)</a:t>
            </a:r>
          </a:p>
          <a:p>
            <a:r>
              <a:rPr lang="fr-FR" sz="2400" dirty="0"/>
              <a:t>3. </a:t>
            </a:r>
            <a:r>
              <a:rPr lang="fr-FR" sz="2400" b="1" dirty="0"/>
              <a:t>Le MBTI (préférences comportementales et compétences, 7-12ans) </a:t>
            </a:r>
          </a:p>
          <a:p>
            <a:r>
              <a:rPr lang="fr-FR" sz="2400" dirty="0"/>
              <a:t>4. SISEM – RIASEC (centres d’intérêt naturel, plaisirs… 12-21 ans)  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b="1" i="1" dirty="0"/>
              <a:t>Des milliers de combinaisons entre toutes ses approches sont possibles</a:t>
            </a:r>
          </a:p>
          <a:p>
            <a:pPr marL="0" indent="0">
              <a:buNone/>
            </a:pPr>
            <a:r>
              <a:rPr lang="fr-FR" b="1" i="1" dirty="0"/>
              <a:t>-&gt; On sort des cases, pour arriver à un modèle personnalisé ! </a:t>
            </a:r>
          </a:p>
        </p:txBody>
      </p:sp>
    </p:spTree>
    <p:extLst>
      <p:ext uri="{BB962C8B-B14F-4D97-AF65-F5344CB8AC3E}">
        <p14:creationId xmlns:p14="http://schemas.microsoft.com/office/powerpoint/2010/main" val="10155334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>
            <a:extLst>
              <a:ext uri="{FF2B5EF4-FFF2-40B4-BE49-F238E27FC236}">
                <a16:creationId xmlns:a16="http://schemas.microsoft.com/office/drawing/2014/main" id="{3AC526F2-911E-5D4B-A505-332F5CA9D84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  <a:ln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fr-FR">
                <a:latin typeface="Calibri" panose="020F0502020204030204" pitchFamily="34" charset="0"/>
              </a:rPr>
              <a:t>MBTI</a:t>
            </a:r>
          </a:p>
        </p:txBody>
      </p:sp>
      <p:sp>
        <p:nvSpPr>
          <p:cNvPr id="53250" name="Text Box 2">
            <a:extLst>
              <a:ext uri="{FF2B5EF4-FFF2-40B4-BE49-F238E27FC236}">
                <a16:creationId xmlns:a16="http://schemas.microsoft.com/office/drawing/2014/main" id="{C8D5F7F7-B08C-AE48-B1C5-2047C2B94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447800"/>
            <a:ext cx="3810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0000"/>
              </a:lnSpc>
              <a:spcBef>
                <a:spcPts val="638"/>
              </a:spcBef>
            </a:pPr>
            <a:r>
              <a:rPr lang="fr-FR" altLang="fr-FR" sz="3200" dirty="0">
                <a:latin typeface="Calibri" panose="020F0502020204030204" pitchFamily="34" charset="0"/>
              </a:rPr>
              <a:t>PENSÉE (</a:t>
            </a:r>
            <a:r>
              <a:rPr lang="fr-FR" altLang="fr-FR" sz="3200" dirty="0" err="1">
                <a:latin typeface="Calibri" panose="020F0502020204030204" pitchFamily="34" charset="0"/>
              </a:rPr>
              <a:t>T</a:t>
            </a:r>
            <a:r>
              <a:rPr lang="fr-FR" altLang="fr-FR" sz="3200" dirty="0">
                <a:latin typeface="Calibri" panose="020F0502020204030204" pitchFamily="34" charset="0"/>
              </a:rPr>
              <a:t>)</a:t>
            </a:r>
          </a:p>
          <a:p>
            <a:pPr algn="ctr">
              <a:lnSpc>
                <a:spcPct val="90000"/>
              </a:lnSpc>
              <a:spcBef>
                <a:spcPts val="638"/>
              </a:spcBef>
            </a:pPr>
            <a:endParaRPr lang="fr-FR" altLang="fr-FR" sz="2400" dirty="0">
              <a:latin typeface="Calibri" panose="020F0502020204030204" pitchFamily="34" charset="0"/>
            </a:endParaRPr>
          </a:p>
          <a:p>
            <a:pPr algn="ctr">
              <a:lnSpc>
                <a:spcPct val="90000"/>
              </a:lnSpc>
              <a:spcBef>
                <a:spcPts val="638"/>
              </a:spcBef>
            </a:pPr>
            <a:r>
              <a:rPr lang="fr-FR" altLang="fr-FR" sz="2400" dirty="0">
                <a:latin typeface="Calibri" panose="020F0502020204030204" pitchFamily="34" charset="0"/>
              </a:rPr>
              <a:t>Objectif</a:t>
            </a:r>
          </a:p>
          <a:p>
            <a:pPr algn="ctr">
              <a:lnSpc>
                <a:spcPct val="90000"/>
              </a:lnSpc>
              <a:spcBef>
                <a:spcPts val="638"/>
              </a:spcBef>
            </a:pPr>
            <a:r>
              <a:rPr lang="fr-FR" altLang="fr-FR" sz="2400" dirty="0">
                <a:latin typeface="Calibri" panose="020F0502020204030204" pitchFamily="34" charset="0"/>
              </a:rPr>
              <a:t>Justice</a:t>
            </a:r>
          </a:p>
          <a:p>
            <a:pPr algn="ctr">
              <a:lnSpc>
                <a:spcPct val="90000"/>
              </a:lnSpc>
              <a:spcBef>
                <a:spcPts val="638"/>
              </a:spcBef>
            </a:pPr>
            <a:r>
              <a:rPr lang="fr-FR" altLang="fr-FR" sz="2400" dirty="0">
                <a:latin typeface="Calibri" panose="020F0502020204030204" pitchFamily="34" charset="0"/>
              </a:rPr>
              <a:t>Froid</a:t>
            </a:r>
          </a:p>
          <a:p>
            <a:pPr algn="ctr">
              <a:lnSpc>
                <a:spcPct val="90000"/>
              </a:lnSpc>
              <a:spcBef>
                <a:spcPts val="638"/>
              </a:spcBef>
            </a:pPr>
            <a:r>
              <a:rPr lang="fr-FR" altLang="fr-FR" sz="2400" dirty="0">
                <a:latin typeface="Calibri" panose="020F0502020204030204" pitchFamily="34" charset="0"/>
              </a:rPr>
              <a:t>Impersonnel</a:t>
            </a:r>
          </a:p>
          <a:p>
            <a:pPr algn="ctr">
              <a:lnSpc>
                <a:spcPct val="90000"/>
              </a:lnSpc>
              <a:spcBef>
                <a:spcPts val="638"/>
              </a:spcBef>
            </a:pPr>
            <a:r>
              <a:rPr lang="fr-FR" altLang="fr-FR" sz="2400" dirty="0">
                <a:latin typeface="Calibri" panose="020F0502020204030204" pitchFamily="34" charset="0"/>
              </a:rPr>
              <a:t>Critique</a:t>
            </a:r>
          </a:p>
          <a:p>
            <a:pPr algn="ctr">
              <a:lnSpc>
                <a:spcPct val="90000"/>
              </a:lnSpc>
              <a:spcBef>
                <a:spcPts val="638"/>
              </a:spcBef>
            </a:pPr>
            <a:r>
              <a:rPr lang="fr-FR" altLang="fr-FR" sz="2400" dirty="0">
                <a:latin typeface="Calibri" panose="020F0502020204030204" pitchFamily="34" charset="0"/>
              </a:rPr>
              <a:t>Analyse</a:t>
            </a:r>
          </a:p>
          <a:p>
            <a:pPr algn="ctr">
              <a:lnSpc>
                <a:spcPct val="90000"/>
              </a:lnSpc>
              <a:spcBef>
                <a:spcPts val="638"/>
              </a:spcBef>
            </a:pPr>
            <a:r>
              <a:rPr lang="fr-FR" altLang="fr-FR" sz="2400" dirty="0">
                <a:latin typeface="Calibri" panose="020F0502020204030204" pitchFamily="34" charset="0"/>
              </a:rPr>
              <a:t>Principes</a:t>
            </a:r>
          </a:p>
          <a:p>
            <a:pPr algn="ctr">
              <a:lnSpc>
                <a:spcPct val="90000"/>
              </a:lnSpc>
              <a:spcBef>
                <a:spcPts val="638"/>
              </a:spcBef>
            </a:pPr>
            <a:r>
              <a:rPr lang="fr-FR" altLang="fr-FR" sz="2400" dirty="0">
                <a:latin typeface="Calibri" panose="020F0502020204030204" pitchFamily="34" charset="0"/>
              </a:rPr>
              <a:t>Fermeté</a:t>
            </a:r>
          </a:p>
          <a:p>
            <a:pPr algn="ctr">
              <a:lnSpc>
                <a:spcPct val="90000"/>
              </a:lnSpc>
              <a:spcBef>
                <a:spcPts val="638"/>
              </a:spcBef>
            </a:pPr>
            <a:r>
              <a:rPr lang="fr-FR" altLang="fr-FR" sz="2400" dirty="0">
                <a:latin typeface="Calibri" panose="020F0502020204030204" pitchFamily="34" charset="0"/>
              </a:rPr>
              <a:t>Juge</a:t>
            </a:r>
          </a:p>
          <a:p>
            <a:pPr>
              <a:lnSpc>
                <a:spcPct val="90000"/>
              </a:lnSpc>
              <a:spcBef>
                <a:spcPts val="638"/>
              </a:spcBef>
            </a:pPr>
            <a:endParaRPr lang="fr-FR" altLang="fr-FR" sz="2800" dirty="0">
              <a:latin typeface="Calibri" panose="020F0502020204030204" pitchFamily="34" charset="0"/>
            </a:endParaRP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41CC7ACC-0811-FA4C-AF6A-6D511320E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447800"/>
            <a:ext cx="3810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0000"/>
              </a:lnSpc>
              <a:spcBef>
                <a:spcPts val="363"/>
              </a:spcBef>
            </a:pPr>
            <a:r>
              <a:rPr lang="fr-BE" altLang="fr-FR" sz="3200">
                <a:latin typeface="Calibri" panose="020F0502020204030204" pitchFamily="34" charset="0"/>
              </a:rPr>
              <a:t>SENTIMENT (F)</a:t>
            </a:r>
          </a:p>
          <a:p>
            <a:pPr algn="ctr">
              <a:lnSpc>
                <a:spcPct val="90000"/>
              </a:lnSpc>
              <a:spcBef>
                <a:spcPts val="363"/>
              </a:spcBef>
            </a:pPr>
            <a:endParaRPr lang="fr-BE" altLang="fr-FR">
              <a:latin typeface="Calibri" panose="020F0502020204030204" pitchFamily="34" charset="0"/>
            </a:endParaRPr>
          </a:p>
          <a:p>
            <a:pPr marL="342900" indent="-341313" algn="ctr">
              <a:lnSpc>
                <a:spcPct val="90000"/>
              </a:lnSpc>
              <a:spcBef>
                <a:spcPts val="363"/>
              </a:spcBef>
            </a:pPr>
            <a:r>
              <a:rPr lang="fr-BE" altLang="fr-FR" sz="2400">
                <a:latin typeface="Calibri" panose="020F0502020204030204" pitchFamily="34" charset="0"/>
              </a:rPr>
              <a:t>Subjectif</a:t>
            </a:r>
          </a:p>
          <a:p>
            <a:pPr marL="342900" indent="-341313" algn="ctr">
              <a:lnSpc>
                <a:spcPct val="90000"/>
              </a:lnSpc>
              <a:spcBef>
                <a:spcPts val="363"/>
              </a:spcBef>
            </a:pPr>
            <a:r>
              <a:rPr lang="fr-BE" altLang="fr-FR" sz="2400">
                <a:latin typeface="Calibri" panose="020F0502020204030204" pitchFamily="34" charset="0"/>
              </a:rPr>
              <a:t>Harmonie</a:t>
            </a:r>
          </a:p>
          <a:p>
            <a:pPr marL="342900" indent="-341313" algn="ctr">
              <a:lnSpc>
                <a:spcPct val="90000"/>
              </a:lnSpc>
              <a:spcBef>
                <a:spcPts val="363"/>
              </a:spcBef>
            </a:pPr>
            <a:r>
              <a:rPr lang="fr-BE" altLang="fr-FR" sz="2400">
                <a:latin typeface="Calibri" panose="020F0502020204030204" pitchFamily="34" charset="0"/>
              </a:rPr>
              <a:t>Chaleureux</a:t>
            </a:r>
          </a:p>
          <a:p>
            <a:pPr marL="342900" indent="-341313" algn="ctr">
              <a:lnSpc>
                <a:spcPct val="90000"/>
              </a:lnSpc>
              <a:spcBef>
                <a:spcPts val="363"/>
              </a:spcBef>
            </a:pPr>
            <a:r>
              <a:rPr lang="fr-BE" altLang="fr-FR" sz="2400">
                <a:latin typeface="Calibri" panose="020F0502020204030204" pitchFamily="34" charset="0"/>
              </a:rPr>
              <a:t>Personnel</a:t>
            </a:r>
          </a:p>
          <a:p>
            <a:pPr marL="342900" indent="-341313" algn="ctr">
              <a:lnSpc>
                <a:spcPct val="90000"/>
              </a:lnSpc>
              <a:spcBef>
                <a:spcPts val="363"/>
              </a:spcBef>
            </a:pPr>
            <a:r>
              <a:rPr lang="fr-BE" altLang="fr-FR" sz="2400">
                <a:latin typeface="Calibri" panose="020F0502020204030204" pitchFamily="34" charset="0"/>
              </a:rPr>
              <a:t>Compliment</a:t>
            </a:r>
          </a:p>
          <a:p>
            <a:pPr marL="342900" indent="-341313" algn="ctr">
              <a:lnSpc>
                <a:spcPct val="90000"/>
              </a:lnSpc>
              <a:spcBef>
                <a:spcPts val="363"/>
              </a:spcBef>
            </a:pPr>
            <a:r>
              <a:rPr lang="fr-BE" altLang="fr-FR" sz="2400">
                <a:latin typeface="Calibri" panose="020F0502020204030204" pitchFamily="34" charset="0"/>
              </a:rPr>
              <a:t>Empathie</a:t>
            </a:r>
          </a:p>
          <a:p>
            <a:pPr marL="342900" indent="-341313" algn="ctr">
              <a:lnSpc>
                <a:spcPct val="90000"/>
              </a:lnSpc>
              <a:spcBef>
                <a:spcPts val="363"/>
              </a:spcBef>
            </a:pPr>
            <a:r>
              <a:rPr lang="fr-BE" altLang="fr-FR" sz="2400">
                <a:latin typeface="Calibri" panose="020F0502020204030204" pitchFamily="34" charset="0"/>
              </a:rPr>
              <a:t>Valeurs</a:t>
            </a:r>
          </a:p>
          <a:p>
            <a:pPr marL="342900" indent="-341313" algn="ctr">
              <a:lnSpc>
                <a:spcPct val="90000"/>
              </a:lnSpc>
              <a:spcBef>
                <a:spcPts val="363"/>
              </a:spcBef>
            </a:pPr>
            <a:r>
              <a:rPr lang="fr-BE" altLang="fr-FR" sz="2400">
                <a:latin typeface="Calibri" panose="020F0502020204030204" pitchFamily="34" charset="0"/>
              </a:rPr>
              <a:t>Intimité</a:t>
            </a:r>
          </a:p>
          <a:p>
            <a:pPr marL="342900" indent="-341313" algn="ctr">
              <a:lnSpc>
                <a:spcPct val="90000"/>
              </a:lnSpc>
              <a:spcBef>
                <a:spcPts val="363"/>
              </a:spcBef>
            </a:pPr>
            <a:r>
              <a:rPr lang="fr-BE" altLang="fr-FR" sz="2400">
                <a:latin typeface="Calibri" panose="020F0502020204030204" pitchFamily="34" charset="0"/>
              </a:rPr>
              <a:t>Avocat</a:t>
            </a:r>
          </a:p>
          <a:p>
            <a:pPr>
              <a:lnSpc>
                <a:spcPct val="90000"/>
              </a:lnSpc>
              <a:spcBef>
                <a:spcPts val="363"/>
              </a:spcBef>
            </a:pPr>
            <a:endParaRPr lang="fr-BE" altLang="fr-FR" sz="280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0013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B8BE08-17BA-834F-A470-9347D492F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fr-FR" dirty="0"/>
            </a:b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A1902F-4E3C-3142-B63D-3A3A70A0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30220"/>
            <a:ext cx="8915400" cy="4381002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/>
              <a:t>Ressentir dans son corps :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Pour mes perceptions : </a:t>
            </a:r>
          </a:p>
          <a:p>
            <a:pPr>
              <a:buFontTx/>
              <a:buChar char="-"/>
            </a:pPr>
            <a:r>
              <a:rPr lang="fr-FR" dirty="0"/>
              <a:t>La sensation  introvertie (IS…J) et la sensation extravertie (ES…P) </a:t>
            </a:r>
          </a:p>
          <a:p>
            <a:pPr>
              <a:buFontTx/>
              <a:buChar char="-"/>
            </a:pPr>
            <a:r>
              <a:rPr lang="fr-FR" dirty="0"/>
              <a:t>L’intuition introvertie (IN…J)  et l’intuition extravertie (EN…P) </a:t>
            </a:r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r>
              <a:rPr lang="fr-FR" sz="2000" b="1" dirty="0"/>
              <a:t>Pour mes décisions : </a:t>
            </a:r>
          </a:p>
          <a:p>
            <a:pPr>
              <a:buFontTx/>
              <a:buChar char="-"/>
            </a:pPr>
            <a:r>
              <a:rPr lang="fr-FR" sz="2000" b="1" dirty="0"/>
              <a:t>La pensée introvertie </a:t>
            </a:r>
            <a:r>
              <a:rPr lang="fr-FR" sz="2000" dirty="0"/>
              <a:t>(I..TP) et </a:t>
            </a:r>
            <a:r>
              <a:rPr lang="fr-FR" sz="2000" b="1" dirty="0"/>
              <a:t>la pensée extravertie </a:t>
            </a:r>
            <a:r>
              <a:rPr lang="fr-FR" sz="2000" dirty="0"/>
              <a:t>(E..TJ)</a:t>
            </a:r>
          </a:p>
          <a:p>
            <a:pPr>
              <a:buFontTx/>
              <a:buChar char="-"/>
            </a:pPr>
            <a:r>
              <a:rPr lang="fr-FR" sz="2000" b="1" dirty="0"/>
              <a:t>Le sentiment introverti </a:t>
            </a:r>
            <a:r>
              <a:rPr lang="fr-FR" sz="2000" dirty="0"/>
              <a:t>(I…FP) et </a:t>
            </a:r>
            <a:r>
              <a:rPr lang="fr-FR" sz="2000" b="1" dirty="0"/>
              <a:t>le sentiment extraverti </a:t>
            </a:r>
            <a:r>
              <a:rPr lang="fr-FR" sz="2000" dirty="0"/>
              <a:t>(E…FJ) </a:t>
            </a:r>
          </a:p>
          <a:p>
            <a:pPr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95034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>
            <a:extLst>
              <a:ext uri="{FF2B5EF4-FFF2-40B4-BE49-F238E27FC236}">
                <a16:creationId xmlns:a16="http://schemas.microsoft.com/office/drawing/2014/main" id="{AC1ADA5D-0CD2-A742-A874-1FF50A176A3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  <a:ln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fr-FR">
                <a:latin typeface="Calibri" panose="020F0502020204030204" pitchFamily="34" charset="0"/>
              </a:rPr>
              <a:t>MBTI</a:t>
            </a: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F729C31-9239-5343-A21F-F37A1E4E7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360614"/>
            <a:ext cx="3733800" cy="230187"/>
          </a:xfrm>
          <a:prstGeom prst="rect">
            <a:avLst/>
          </a:prstGeom>
          <a:solidFill>
            <a:srgbClr val="FF9900"/>
          </a:solidFill>
          <a:ln w="12600" cap="flat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BE" altLang="fr-FR">
                <a:latin typeface="Arial Unicode MS" panose="020B0604020202020204" pitchFamily="34" charset="-128"/>
              </a:rPr>
              <a:t>L’orientation de l’énergie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2ADAB745-9F7F-AB4B-A3C0-0BAA00FDC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495800"/>
            <a:ext cx="3733800" cy="533400"/>
          </a:xfrm>
          <a:prstGeom prst="rect">
            <a:avLst/>
          </a:prstGeom>
          <a:solidFill>
            <a:srgbClr val="FF9900"/>
          </a:solidFill>
          <a:ln w="12600" cap="flat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BE" altLang="fr-FR" b="1">
                <a:latin typeface="Arial Unicode MS" panose="020B0604020202020204" pitchFamily="34" charset="-128"/>
              </a:rPr>
              <a:t>Le style de vie</a:t>
            </a:r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1F8B8A40-2132-A946-AB86-D784D4E4D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200400"/>
            <a:ext cx="3733800" cy="228600"/>
          </a:xfrm>
          <a:prstGeom prst="rect">
            <a:avLst/>
          </a:prstGeom>
          <a:solidFill>
            <a:srgbClr val="FF9900"/>
          </a:solidFill>
          <a:ln w="12600" cap="flat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BE" altLang="fr-FR">
                <a:latin typeface="Arial Unicode MS" panose="020B0604020202020204" pitchFamily="34" charset="-128"/>
              </a:rPr>
              <a:t>Les modes de perception</a:t>
            </a:r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444DD567-7B05-8B46-8642-E34622854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038600"/>
            <a:ext cx="3733800" cy="228600"/>
          </a:xfrm>
          <a:prstGeom prst="rect">
            <a:avLst/>
          </a:prstGeom>
          <a:solidFill>
            <a:srgbClr val="FF9900"/>
          </a:solidFill>
          <a:ln w="12600" cap="flat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BE" altLang="fr-FR">
                <a:latin typeface="Arial Unicode MS" panose="020B0604020202020204" pitchFamily="34" charset="-128"/>
              </a:rPr>
              <a:t>Les critères de décision</a:t>
            </a:r>
          </a:p>
        </p:txBody>
      </p:sp>
      <p:sp>
        <p:nvSpPr>
          <p:cNvPr id="58374" name="Line 6">
            <a:extLst>
              <a:ext uri="{FF2B5EF4-FFF2-40B4-BE49-F238E27FC236}">
                <a16:creationId xmlns:a16="http://schemas.microsoft.com/office/drawing/2014/main" id="{8F3F23F4-B97A-D24F-9D57-474BA7A95A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590800"/>
            <a:ext cx="381000" cy="1588"/>
          </a:xfrm>
          <a:prstGeom prst="line">
            <a:avLst/>
          </a:prstGeom>
          <a:noFill/>
          <a:ln w="38160" cap="flat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375" name="Line 7">
            <a:extLst>
              <a:ext uri="{FF2B5EF4-FFF2-40B4-BE49-F238E27FC236}">
                <a16:creationId xmlns:a16="http://schemas.microsoft.com/office/drawing/2014/main" id="{2778E990-EC1B-8140-B544-E86F4A11306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2590800"/>
            <a:ext cx="381000" cy="1588"/>
          </a:xfrm>
          <a:prstGeom prst="line">
            <a:avLst/>
          </a:prstGeom>
          <a:noFill/>
          <a:ln w="38160" cap="flat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376" name="Line 8">
            <a:extLst>
              <a:ext uri="{FF2B5EF4-FFF2-40B4-BE49-F238E27FC236}">
                <a16:creationId xmlns:a16="http://schemas.microsoft.com/office/drawing/2014/main" id="{6FDFAEF5-A7DF-FA4E-BE0A-9AF8EA67E0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429000"/>
            <a:ext cx="381000" cy="1588"/>
          </a:xfrm>
          <a:prstGeom prst="line">
            <a:avLst/>
          </a:prstGeom>
          <a:noFill/>
          <a:ln w="38160" cap="flat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377" name="Line 9">
            <a:extLst>
              <a:ext uri="{FF2B5EF4-FFF2-40B4-BE49-F238E27FC236}">
                <a16:creationId xmlns:a16="http://schemas.microsoft.com/office/drawing/2014/main" id="{4C2980D5-3FC7-0349-A4C8-7BE018D8E0F8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3429000"/>
            <a:ext cx="381000" cy="1588"/>
          </a:xfrm>
          <a:prstGeom prst="line">
            <a:avLst/>
          </a:prstGeom>
          <a:noFill/>
          <a:ln w="38160" cap="flat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378" name="Line 10">
            <a:extLst>
              <a:ext uri="{FF2B5EF4-FFF2-40B4-BE49-F238E27FC236}">
                <a16:creationId xmlns:a16="http://schemas.microsoft.com/office/drawing/2014/main" id="{F629C8E5-34A1-DD40-9008-A836BC4841D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267200"/>
            <a:ext cx="381000" cy="1588"/>
          </a:xfrm>
          <a:prstGeom prst="line">
            <a:avLst/>
          </a:prstGeom>
          <a:noFill/>
          <a:ln w="38160" cap="flat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379" name="Line 11">
            <a:extLst>
              <a:ext uri="{FF2B5EF4-FFF2-40B4-BE49-F238E27FC236}">
                <a16:creationId xmlns:a16="http://schemas.microsoft.com/office/drawing/2014/main" id="{9CF3230B-D592-0B4A-B74C-67130168923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4267200"/>
            <a:ext cx="381000" cy="1588"/>
          </a:xfrm>
          <a:prstGeom prst="line">
            <a:avLst/>
          </a:prstGeom>
          <a:noFill/>
          <a:ln w="38160" cap="flat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380" name="Line 12">
            <a:extLst>
              <a:ext uri="{FF2B5EF4-FFF2-40B4-BE49-F238E27FC236}">
                <a16:creationId xmlns:a16="http://schemas.microsoft.com/office/drawing/2014/main" id="{D506332B-A27C-BD40-859B-8014BD7FE0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5029200"/>
            <a:ext cx="381000" cy="1588"/>
          </a:xfrm>
          <a:prstGeom prst="line">
            <a:avLst/>
          </a:prstGeom>
          <a:noFill/>
          <a:ln w="38160" cap="flat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381" name="Line 13">
            <a:extLst>
              <a:ext uri="{FF2B5EF4-FFF2-40B4-BE49-F238E27FC236}">
                <a16:creationId xmlns:a16="http://schemas.microsoft.com/office/drawing/2014/main" id="{5579DDF1-A406-8243-BDB5-1F5E3A932EBB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5029200"/>
            <a:ext cx="381000" cy="1588"/>
          </a:xfrm>
          <a:prstGeom prst="line">
            <a:avLst/>
          </a:prstGeom>
          <a:noFill/>
          <a:ln w="38160" cap="flat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8739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>
            <a:extLst>
              <a:ext uri="{FF2B5EF4-FFF2-40B4-BE49-F238E27FC236}">
                <a16:creationId xmlns:a16="http://schemas.microsoft.com/office/drawing/2014/main" id="{C0401F73-D4CF-B444-974D-2B87EEA36D4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  <a:ln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fr-FR">
                <a:latin typeface="Calibri" panose="020F0502020204030204" pitchFamily="34" charset="0"/>
              </a:rPr>
              <a:t>MBTI</a:t>
            </a:r>
          </a:p>
        </p:txBody>
      </p:sp>
      <p:grpSp>
        <p:nvGrpSpPr>
          <p:cNvPr id="59394" name="Group 2">
            <a:extLst>
              <a:ext uri="{FF2B5EF4-FFF2-40B4-BE49-F238E27FC236}">
                <a16:creationId xmlns:a16="http://schemas.microsoft.com/office/drawing/2014/main" id="{649DE22E-7A30-B041-854B-C7BD12B3A776}"/>
              </a:ext>
            </a:extLst>
          </p:cNvPr>
          <p:cNvGrpSpPr>
            <a:grpSpLocks/>
          </p:cNvGrpSpPr>
          <p:nvPr/>
        </p:nvGrpSpPr>
        <p:grpSpPr bwMode="auto">
          <a:xfrm>
            <a:off x="2057401" y="1789114"/>
            <a:ext cx="4494213" cy="4313237"/>
            <a:chOff x="336" y="1127"/>
            <a:chExt cx="2831" cy="2717"/>
          </a:xfrm>
        </p:grpSpPr>
        <p:pic>
          <p:nvPicPr>
            <p:cNvPr id="59395" name="Picture 3">
              <a:extLst>
                <a:ext uri="{FF2B5EF4-FFF2-40B4-BE49-F238E27FC236}">
                  <a16:creationId xmlns:a16="http://schemas.microsoft.com/office/drawing/2014/main" id="{0A55D78F-D799-8141-9363-13147376E8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127"/>
              <a:ext cx="1724" cy="2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36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9396" name="Rectangle 4">
              <a:extLst>
                <a:ext uri="{FF2B5EF4-FFF2-40B4-BE49-F238E27FC236}">
                  <a16:creationId xmlns:a16="http://schemas.microsoft.com/office/drawing/2014/main" id="{A48D8361-5B83-C64F-9FDD-57984B1EA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3263"/>
              <a:ext cx="2831" cy="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ts val="363"/>
                </a:spcBef>
              </a:pPr>
              <a:r>
                <a:rPr lang="fr-BE" altLang="fr-FR" b="1">
                  <a:solidFill>
                    <a:srgbClr val="A50021"/>
                  </a:solidFill>
                </a:rPr>
                <a:t>Certains gèrent l'espace et le temps de manière plutôt méthodique, avec une règle et une montre.</a:t>
              </a:r>
            </a:p>
          </p:txBody>
        </p:sp>
      </p:grpSp>
      <p:grpSp>
        <p:nvGrpSpPr>
          <p:cNvPr id="59397" name="Group 5">
            <a:extLst>
              <a:ext uri="{FF2B5EF4-FFF2-40B4-BE49-F238E27FC236}">
                <a16:creationId xmlns:a16="http://schemas.microsoft.com/office/drawing/2014/main" id="{6444C735-5961-3B44-8FEA-C4B522B1CC03}"/>
              </a:ext>
            </a:extLst>
          </p:cNvPr>
          <p:cNvGrpSpPr>
            <a:grpSpLocks/>
          </p:cNvGrpSpPr>
          <p:nvPr/>
        </p:nvGrpSpPr>
        <p:grpSpPr bwMode="auto">
          <a:xfrm>
            <a:off x="6705601" y="1927225"/>
            <a:ext cx="3808413" cy="3824288"/>
            <a:chOff x="3264" y="1214"/>
            <a:chExt cx="2399" cy="2409"/>
          </a:xfrm>
        </p:grpSpPr>
        <p:sp>
          <p:nvSpPr>
            <p:cNvPr id="59398" name="Rectangle 6">
              <a:extLst>
                <a:ext uri="{FF2B5EF4-FFF2-40B4-BE49-F238E27FC236}">
                  <a16:creationId xmlns:a16="http://schemas.microsoft.com/office/drawing/2014/main" id="{AC47CCC8-3917-8940-994C-D51F1FE8E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1214"/>
              <a:ext cx="2111" cy="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ts val="900"/>
                </a:spcBef>
              </a:pPr>
              <a:r>
                <a:rPr lang="fr-BE" altLang="fr-FR" b="1">
                  <a:solidFill>
                    <a:srgbClr val="A50021"/>
                  </a:solidFill>
                </a:rPr>
                <a:t>Et d'autres improvisent en s'adaptant aux circonstances avec un grand sac en caoutchouc.</a:t>
              </a:r>
            </a:p>
          </p:txBody>
        </p:sp>
        <p:pic>
          <p:nvPicPr>
            <p:cNvPr id="59399" name="Picture 7">
              <a:extLst>
                <a:ext uri="{FF2B5EF4-FFF2-40B4-BE49-F238E27FC236}">
                  <a16:creationId xmlns:a16="http://schemas.microsoft.com/office/drawing/2014/main" id="{7A82AA3A-2BD5-3E46-961C-8BC2EA73F6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366"/>
              <a:ext cx="2399" cy="1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36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1684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>
            <a:extLst>
              <a:ext uri="{FF2B5EF4-FFF2-40B4-BE49-F238E27FC236}">
                <a16:creationId xmlns:a16="http://schemas.microsoft.com/office/drawing/2014/main" id="{91920FFC-74A6-014F-B9F3-76AA65E0367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  <a:ln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fr-FR">
                <a:latin typeface="Calibri" panose="020F0502020204030204" pitchFamily="34" charset="0"/>
              </a:rPr>
              <a:t>MBTI</a:t>
            </a: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1A126B38-AC31-1543-A72F-0357027F0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029200"/>
            <a:ext cx="4495800" cy="92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363"/>
              </a:spcBef>
            </a:pPr>
            <a:r>
              <a:rPr lang="fr-BE" altLang="fr-FR" b="1"/>
              <a:t>Certains gèrent l'espace et le temps de manière plutôt méthodique, avec une règle et une montre.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7FB4F3F5-846E-884F-92D8-C9BBFE7AE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774825"/>
            <a:ext cx="3352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900"/>
              </a:spcBef>
            </a:pPr>
            <a:r>
              <a:rPr lang="fr-BE" altLang="fr-FR" b="1"/>
              <a:t>Et d'autres improvisent en s'adaptant aux circonstances avec un grand sac en caoutchouc.</a:t>
            </a:r>
          </a:p>
        </p:txBody>
      </p:sp>
      <p:pic>
        <p:nvPicPr>
          <p:cNvPr id="60420" name="Picture 4">
            <a:extLst>
              <a:ext uri="{FF2B5EF4-FFF2-40B4-BE49-F238E27FC236}">
                <a16:creationId xmlns:a16="http://schemas.microsoft.com/office/drawing/2014/main" id="{CCF7D69F-59A3-0A4E-B340-385E8908E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9" t="18739" r="12355" b="42163"/>
          <a:stretch>
            <a:fillRect/>
          </a:stretch>
        </p:blipFill>
        <p:spPr bwMode="auto">
          <a:xfrm>
            <a:off x="7315200" y="3160713"/>
            <a:ext cx="2743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6679" t="18739" r="12355" b="4216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0421" name="Group 5">
            <a:extLst>
              <a:ext uri="{FF2B5EF4-FFF2-40B4-BE49-F238E27FC236}">
                <a16:creationId xmlns:a16="http://schemas.microsoft.com/office/drawing/2014/main" id="{B62A7CE8-A91C-244E-8219-62BD873BF94A}"/>
              </a:ext>
            </a:extLst>
          </p:cNvPr>
          <p:cNvGrpSpPr>
            <a:grpSpLocks/>
          </p:cNvGrpSpPr>
          <p:nvPr/>
        </p:nvGrpSpPr>
        <p:grpSpPr bwMode="auto">
          <a:xfrm>
            <a:off x="2971801" y="2017713"/>
            <a:ext cx="2970213" cy="2513012"/>
            <a:chOff x="912" y="1271"/>
            <a:chExt cx="1871" cy="1583"/>
          </a:xfrm>
        </p:grpSpPr>
        <p:sp>
          <p:nvSpPr>
            <p:cNvPr id="60422" name="Rectangle 6">
              <a:extLst>
                <a:ext uri="{FF2B5EF4-FFF2-40B4-BE49-F238E27FC236}">
                  <a16:creationId xmlns:a16="http://schemas.microsoft.com/office/drawing/2014/main" id="{0B0926EA-D5FE-A44D-99C0-092E156E1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271"/>
              <a:ext cx="1871" cy="1583"/>
            </a:xfrm>
            <a:prstGeom prst="rect">
              <a:avLst/>
            </a:prstGeom>
            <a:noFill/>
            <a:ln w="12600" cap="flat">
              <a:solidFill>
                <a:srgbClr val="1F497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423" name="Line 7">
              <a:extLst>
                <a:ext uri="{FF2B5EF4-FFF2-40B4-BE49-F238E27FC236}">
                  <a16:creationId xmlns:a16="http://schemas.microsoft.com/office/drawing/2014/main" id="{75315ABF-1686-B043-8009-352D6A0B32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711"/>
              <a:ext cx="239" cy="0"/>
            </a:xfrm>
            <a:prstGeom prst="line">
              <a:avLst/>
            </a:prstGeom>
            <a:noFill/>
            <a:ln w="38160" cap="flat">
              <a:solidFill>
                <a:srgbClr val="1F497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424" name="Line 8">
              <a:extLst>
                <a:ext uri="{FF2B5EF4-FFF2-40B4-BE49-F238E27FC236}">
                  <a16:creationId xmlns:a16="http://schemas.microsoft.com/office/drawing/2014/main" id="{1709F45B-F036-A741-8EF3-9B14F8DC29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471"/>
              <a:ext cx="239" cy="0"/>
            </a:xfrm>
            <a:prstGeom prst="line">
              <a:avLst/>
            </a:prstGeom>
            <a:noFill/>
            <a:ln w="38160" cap="flat">
              <a:solidFill>
                <a:srgbClr val="1F497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425" name="Line 9">
              <a:extLst>
                <a:ext uri="{FF2B5EF4-FFF2-40B4-BE49-F238E27FC236}">
                  <a16:creationId xmlns:a16="http://schemas.microsoft.com/office/drawing/2014/main" id="{25BB7192-B0A3-1041-9104-8773B1CB2A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231"/>
              <a:ext cx="239" cy="0"/>
            </a:xfrm>
            <a:prstGeom prst="line">
              <a:avLst/>
            </a:prstGeom>
            <a:noFill/>
            <a:ln w="38160" cap="flat">
              <a:solidFill>
                <a:srgbClr val="1F497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426" name="Line 10">
              <a:extLst>
                <a:ext uri="{FF2B5EF4-FFF2-40B4-BE49-F238E27FC236}">
                  <a16:creationId xmlns:a16="http://schemas.microsoft.com/office/drawing/2014/main" id="{7E28E2B7-37A9-A049-A1BB-1EB32E3944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991"/>
              <a:ext cx="239" cy="0"/>
            </a:xfrm>
            <a:prstGeom prst="line">
              <a:avLst/>
            </a:prstGeom>
            <a:noFill/>
            <a:ln w="38160" cap="flat">
              <a:solidFill>
                <a:srgbClr val="1F497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427" name="Line 11">
              <a:extLst>
                <a:ext uri="{FF2B5EF4-FFF2-40B4-BE49-F238E27FC236}">
                  <a16:creationId xmlns:a16="http://schemas.microsoft.com/office/drawing/2014/main" id="{21C69824-6C83-D54C-ADD9-EE9D9C09F1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1751"/>
              <a:ext cx="239" cy="0"/>
            </a:xfrm>
            <a:prstGeom prst="line">
              <a:avLst/>
            </a:prstGeom>
            <a:noFill/>
            <a:ln w="38160" cap="flat">
              <a:solidFill>
                <a:srgbClr val="1F497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428" name="Line 12">
              <a:extLst>
                <a:ext uri="{FF2B5EF4-FFF2-40B4-BE49-F238E27FC236}">
                  <a16:creationId xmlns:a16="http://schemas.microsoft.com/office/drawing/2014/main" id="{55EB0930-1220-9D4F-8805-604B6B0823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470"/>
              <a:ext cx="0" cy="241"/>
            </a:xfrm>
            <a:prstGeom prst="line">
              <a:avLst/>
            </a:prstGeom>
            <a:noFill/>
            <a:ln w="38160" cap="flat">
              <a:solidFill>
                <a:srgbClr val="1F497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429" name="Line 13">
              <a:extLst>
                <a:ext uri="{FF2B5EF4-FFF2-40B4-BE49-F238E27FC236}">
                  <a16:creationId xmlns:a16="http://schemas.microsoft.com/office/drawing/2014/main" id="{7924D263-9FD1-2A44-90D7-86CE71F2A9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6" y="2230"/>
              <a:ext cx="0" cy="241"/>
            </a:xfrm>
            <a:prstGeom prst="line">
              <a:avLst/>
            </a:prstGeom>
            <a:noFill/>
            <a:ln w="38160" cap="flat">
              <a:solidFill>
                <a:srgbClr val="1F497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430" name="Line 14">
              <a:extLst>
                <a:ext uri="{FF2B5EF4-FFF2-40B4-BE49-F238E27FC236}">
                  <a16:creationId xmlns:a16="http://schemas.microsoft.com/office/drawing/2014/main" id="{AA2ABEBB-5934-944E-AEAC-9F17E85227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6" y="1990"/>
              <a:ext cx="0" cy="241"/>
            </a:xfrm>
            <a:prstGeom prst="line">
              <a:avLst/>
            </a:prstGeom>
            <a:noFill/>
            <a:ln w="38160" cap="flat">
              <a:solidFill>
                <a:srgbClr val="1F497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431" name="Line 15">
              <a:extLst>
                <a:ext uri="{FF2B5EF4-FFF2-40B4-BE49-F238E27FC236}">
                  <a16:creationId xmlns:a16="http://schemas.microsoft.com/office/drawing/2014/main" id="{C0C6AFFF-C32B-144F-A349-402BB7C542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1750"/>
              <a:ext cx="0" cy="241"/>
            </a:xfrm>
            <a:prstGeom prst="line">
              <a:avLst/>
            </a:prstGeom>
            <a:noFill/>
            <a:ln w="38160" cap="flat">
              <a:solidFill>
                <a:srgbClr val="1F497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432" name="Line 16">
              <a:extLst>
                <a:ext uri="{FF2B5EF4-FFF2-40B4-BE49-F238E27FC236}">
                  <a16:creationId xmlns:a16="http://schemas.microsoft.com/office/drawing/2014/main" id="{EC24DB79-7F53-B14E-B853-F6A0CC0652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1510"/>
              <a:ext cx="0" cy="241"/>
            </a:xfrm>
            <a:prstGeom prst="line">
              <a:avLst/>
            </a:prstGeom>
            <a:noFill/>
            <a:ln w="38160" cap="flat">
              <a:solidFill>
                <a:srgbClr val="1F497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433" name="Line 17">
              <a:extLst>
                <a:ext uri="{FF2B5EF4-FFF2-40B4-BE49-F238E27FC236}">
                  <a16:creationId xmlns:a16="http://schemas.microsoft.com/office/drawing/2014/main" id="{4B3E6841-89C5-BC45-97E9-5955E41EC9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1511"/>
              <a:ext cx="239" cy="0"/>
            </a:xfrm>
            <a:prstGeom prst="line">
              <a:avLst/>
            </a:prstGeom>
            <a:noFill/>
            <a:ln w="38160" cap="flat">
              <a:solidFill>
                <a:srgbClr val="1F497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192532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>
            <a:extLst>
              <a:ext uri="{FF2B5EF4-FFF2-40B4-BE49-F238E27FC236}">
                <a16:creationId xmlns:a16="http://schemas.microsoft.com/office/drawing/2014/main" id="{C2CDB7A6-C43E-C641-8526-8DD3CE69D15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  <a:ln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fr-FR">
                <a:latin typeface="Calibri" panose="020F0502020204030204" pitchFamily="34" charset="0"/>
              </a:rPr>
              <a:t>MBTI</a:t>
            </a:r>
          </a:p>
        </p:txBody>
      </p:sp>
      <p:pic>
        <p:nvPicPr>
          <p:cNvPr id="61442" name="Picture 2">
            <a:extLst>
              <a:ext uri="{FF2B5EF4-FFF2-40B4-BE49-F238E27FC236}">
                <a16:creationId xmlns:a16="http://schemas.microsoft.com/office/drawing/2014/main" id="{07F5B740-E9D0-874D-8EEB-1F6F0B852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769620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5029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>
            <a:extLst>
              <a:ext uri="{FF2B5EF4-FFF2-40B4-BE49-F238E27FC236}">
                <a16:creationId xmlns:a16="http://schemas.microsoft.com/office/drawing/2014/main" id="{CC18A352-08F8-E946-81FC-98640E2F1CD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  <a:ln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fr-FR">
                <a:latin typeface="Calibri" panose="020F0502020204030204" pitchFamily="34" charset="0"/>
              </a:rPr>
              <a:t>MBTI</a:t>
            </a:r>
          </a:p>
        </p:txBody>
      </p:sp>
      <p:pic>
        <p:nvPicPr>
          <p:cNvPr id="62466" name="Picture 2">
            <a:extLst>
              <a:ext uri="{FF2B5EF4-FFF2-40B4-BE49-F238E27FC236}">
                <a16:creationId xmlns:a16="http://schemas.microsoft.com/office/drawing/2014/main" id="{705DB6CE-D4E2-3F46-8649-1AC885EFF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1"/>
            <a:ext cx="6400800" cy="398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800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>
            <a:extLst>
              <a:ext uri="{FF2B5EF4-FFF2-40B4-BE49-F238E27FC236}">
                <a16:creationId xmlns:a16="http://schemas.microsoft.com/office/drawing/2014/main" id="{B33D530C-A681-0341-B1E9-D44C5B5E84F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  <a:ln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fr-FR">
                <a:latin typeface="Calibri" panose="020F0502020204030204" pitchFamily="34" charset="0"/>
              </a:rPr>
              <a:t>MBTI</a:t>
            </a:r>
          </a:p>
        </p:txBody>
      </p:sp>
      <p:pic>
        <p:nvPicPr>
          <p:cNvPr id="63490" name="Picture 2">
            <a:extLst>
              <a:ext uri="{FF2B5EF4-FFF2-40B4-BE49-F238E27FC236}">
                <a16:creationId xmlns:a16="http://schemas.microsoft.com/office/drawing/2014/main" id="{8CB59503-BC4D-554A-A063-1F97A0408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1"/>
            <a:ext cx="62484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0637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>
            <a:extLst>
              <a:ext uri="{FF2B5EF4-FFF2-40B4-BE49-F238E27FC236}">
                <a16:creationId xmlns:a16="http://schemas.microsoft.com/office/drawing/2014/main" id="{171E7D4A-6772-AC4D-BAC3-12A1302BA74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  <a:ln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fr-FR">
                <a:latin typeface="Calibri" panose="020F0502020204030204" pitchFamily="34" charset="0"/>
              </a:rPr>
              <a:t>MBTI</a:t>
            </a:r>
          </a:p>
        </p:txBody>
      </p:sp>
      <p:pic>
        <p:nvPicPr>
          <p:cNvPr id="64514" name="Picture 2">
            <a:extLst>
              <a:ext uri="{FF2B5EF4-FFF2-40B4-BE49-F238E27FC236}">
                <a16:creationId xmlns:a16="http://schemas.microsoft.com/office/drawing/2014/main" id="{1061B687-FD9A-4743-AC03-087A0C36C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1"/>
            <a:ext cx="6477000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8715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>
            <a:extLst>
              <a:ext uri="{FF2B5EF4-FFF2-40B4-BE49-F238E27FC236}">
                <a16:creationId xmlns:a16="http://schemas.microsoft.com/office/drawing/2014/main" id="{FCD211FC-316A-EF46-9205-39F6A36A9BF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  <a:ln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fr-FR">
                <a:latin typeface="Calibri" panose="020F0502020204030204" pitchFamily="34" charset="0"/>
              </a:rPr>
              <a:t>MBTI</a:t>
            </a:r>
          </a:p>
        </p:txBody>
      </p:sp>
      <p:sp>
        <p:nvSpPr>
          <p:cNvPr id="65538" name="Text Box 2">
            <a:extLst>
              <a:ext uri="{FF2B5EF4-FFF2-40B4-BE49-F238E27FC236}">
                <a16:creationId xmlns:a16="http://schemas.microsoft.com/office/drawing/2014/main" id="{44517BC6-8550-B143-9632-E2048BA89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524000"/>
            <a:ext cx="3810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638"/>
              </a:spcBef>
            </a:pPr>
            <a:r>
              <a:rPr lang="fr-FR" altLang="fr-FR" sz="3200">
                <a:latin typeface="Calibri" panose="020F0502020204030204" pitchFamily="34" charset="0"/>
              </a:rPr>
              <a:t>JUGEMENT</a:t>
            </a:r>
          </a:p>
          <a:p>
            <a:pPr algn="ctr">
              <a:spcBef>
                <a:spcPts val="638"/>
              </a:spcBef>
            </a:pPr>
            <a:endParaRPr lang="fr-FR" altLang="fr-FR" sz="2400">
              <a:latin typeface="Calibri" panose="020F0502020204030204" pitchFamily="34" charset="0"/>
            </a:endParaRPr>
          </a:p>
          <a:p>
            <a:pPr algn="ctr">
              <a:spcBef>
                <a:spcPts val="638"/>
              </a:spcBef>
            </a:pPr>
            <a:r>
              <a:rPr lang="fr-FR" altLang="fr-FR" sz="2400">
                <a:latin typeface="Calibri" panose="020F0502020204030204" pitchFamily="34" charset="0"/>
              </a:rPr>
              <a:t>Organisation</a:t>
            </a:r>
          </a:p>
          <a:p>
            <a:pPr algn="ctr">
              <a:spcBef>
                <a:spcPts val="638"/>
              </a:spcBef>
            </a:pPr>
            <a:r>
              <a:rPr lang="fr-FR" altLang="fr-FR" sz="2400">
                <a:latin typeface="Calibri" panose="020F0502020204030204" pitchFamily="34" charset="0"/>
              </a:rPr>
              <a:t>Structure</a:t>
            </a:r>
          </a:p>
          <a:p>
            <a:pPr algn="ctr">
              <a:spcBef>
                <a:spcPts val="638"/>
              </a:spcBef>
            </a:pPr>
            <a:r>
              <a:rPr lang="fr-FR" altLang="fr-FR" sz="2400">
                <a:latin typeface="Calibri" panose="020F0502020204030204" pitchFamily="34" charset="0"/>
              </a:rPr>
              <a:t>Décision</a:t>
            </a:r>
          </a:p>
          <a:p>
            <a:pPr algn="ctr">
              <a:spcBef>
                <a:spcPts val="638"/>
              </a:spcBef>
            </a:pPr>
            <a:r>
              <a:rPr lang="fr-FR" altLang="fr-FR" sz="2400">
                <a:latin typeface="Calibri" panose="020F0502020204030204" pitchFamily="34" charset="0"/>
              </a:rPr>
              <a:t>Réflexion</a:t>
            </a:r>
          </a:p>
          <a:p>
            <a:pPr algn="ctr">
              <a:spcBef>
                <a:spcPts val="638"/>
              </a:spcBef>
            </a:pPr>
            <a:r>
              <a:rPr lang="fr-FR" altLang="fr-FR" sz="2400">
                <a:latin typeface="Calibri" panose="020F0502020204030204" pitchFamily="34" charset="0"/>
              </a:rPr>
              <a:t>Conclusion</a:t>
            </a:r>
          </a:p>
          <a:p>
            <a:pPr algn="ctr">
              <a:spcBef>
                <a:spcPts val="638"/>
              </a:spcBef>
            </a:pPr>
            <a:r>
              <a:rPr lang="fr-FR" altLang="fr-FR" sz="2400">
                <a:latin typeface="Calibri" panose="020F0502020204030204" pitchFamily="34" charset="0"/>
              </a:rPr>
              <a:t>Planification</a:t>
            </a:r>
          </a:p>
          <a:p>
            <a:pPr algn="ctr">
              <a:spcBef>
                <a:spcPts val="638"/>
              </a:spcBef>
            </a:pPr>
            <a:r>
              <a:rPr lang="fr-FR" altLang="fr-FR" sz="2400">
                <a:latin typeface="Calibri" panose="020F0502020204030204" pitchFamily="34" charset="0"/>
              </a:rPr>
              <a:t>Échéance</a:t>
            </a:r>
          </a:p>
          <a:p>
            <a:pPr algn="ctr">
              <a:spcBef>
                <a:spcPts val="638"/>
              </a:spcBef>
            </a:pPr>
            <a:r>
              <a:rPr lang="fr-FR" altLang="fr-FR" sz="2400">
                <a:latin typeface="Calibri" panose="020F0502020204030204" pitchFamily="34" charset="0"/>
              </a:rPr>
              <a:t>Production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2B67AA15-D415-4943-B5D1-5A9A55E0F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524000"/>
            <a:ext cx="3810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363"/>
              </a:spcBef>
            </a:pPr>
            <a:r>
              <a:rPr lang="fr-BE" altLang="fr-FR" sz="3200">
                <a:latin typeface="Calibri" panose="020F0502020204030204" pitchFamily="34" charset="0"/>
              </a:rPr>
              <a:t>PERCEPTION</a:t>
            </a:r>
          </a:p>
          <a:p>
            <a:pPr marL="342900" indent="-341313" algn="ctr">
              <a:spcBef>
                <a:spcPts val="363"/>
              </a:spcBef>
            </a:pPr>
            <a:endParaRPr lang="fr-BE" altLang="fr-FR" sz="2400">
              <a:latin typeface="Franklin Gothic Book" panose="020B0503020102020204" pitchFamily="34" charset="0"/>
            </a:endParaRPr>
          </a:p>
          <a:p>
            <a:pPr marL="342900" indent="-341313" algn="ctr">
              <a:spcBef>
                <a:spcPts val="363"/>
              </a:spcBef>
            </a:pPr>
            <a:r>
              <a:rPr lang="fr-BE" altLang="fr-FR" sz="2400">
                <a:latin typeface="Calibri" panose="020F0502020204030204" pitchFamily="34" charset="0"/>
              </a:rPr>
              <a:t>Flexibilité</a:t>
            </a:r>
          </a:p>
          <a:p>
            <a:pPr marL="342900" indent="-341313" algn="ctr">
              <a:spcBef>
                <a:spcPts val="363"/>
              </a:spcBef>
            </a:pPr>
            <a:r>
              <a:rPr lang="fr-BE" altLang="fr-FR" sz="2400">
                <a:latin typeface="Calibri" panose="020F0502020204030204" pitchFamily="34" charset="0"/>
              </a:rPr>
              <a:t>Au fil de l’eau</a:t>
            </a:r>
          </a:p>
          <a:p>
            <a:pPr marL="342900" indent="-341313" algn="ctr">
              <a:spcBef>
                <a:spcPts val="363"/>
              </a:spcBef>
            </a:pPr>
            <a:r>
              <a:rPr lang="fr-BE" altLang="fr-FR" sz="2400">
                <a:latin typeface="Calibri" panose="020F0502020204030204" pitchFamily="34" charset="0"/>
              </a:rPr>
              <a:t>Curiosité</a:t>
            </a:r>
          </a:p>
          <a:p>
            <a:pPr marL="342900" indent="-341313" algn="ctr">
              <a:spcBef>
                <a:spcPts val="363"/>
              </a:spcBef>
            </a:pPr>
            <a:r>
              <a:rPr lang="fr-BE" altLang="fr-FR" sz="2400">
                <a:latin typeface="Calibri" panose="020F0502020204030204" pitchFamily="34" charset="0"/>
              </a:rPr>
              <a:t>Spontanéité</a:t>
            </a:r>
          </a:p>
          <a:p>
            <a:pPr marL="342900" indent="-341313" algn="ctr">
              <a:spcBef>
                <a:spcPts val="363"/>
              </a:spcBef>
            </a:pPr>
            <a:r>
              <a:rPr lang="fr-BE" altLang="fr-FR" sz="2400">
                <a:latin typeface="Calibri" panose="020F0502020204030204" pitchFamily="34" charset="0"/>
              </a:rPr>
              <a:t>Ouverture</a:t>
            </a:r>
          </a:p>
          <a:p>
            <a:pPr marL="342900" indent="-341313" algn="ctr">
              <a:spcBef>
                <a:spcPts val="363"/>
              </a:spcBef>
            </a:pPr>
            <a:r>
              <a:rPr lang="fr-BE" altLang="fr-FR" sz="2400">
                <a:latin typeface="Calibri" panose="020F0502020204030204" pitchFamily="34" charset="0"/>
              </a:rPr>
              <a:t>Attente</a:t>
            </a:r>
          </a:p>
          <a:p>
            <a:pPr marL="342900" indent="-341313" algn="ctr">
              <a:spcBef>
                <a:spcPts val="363"/>
              </a:spcBef>
            </a:pPr>
            <a:r>
              <a:rPr lang="fr-BE" altLang="fr-FR" sz="2400">
                <a:latin typeface="Calibri" panose="020F0502020204030204" pitchFamily="34" charset="0"/>
              </a:rPr>
              <a:t>Découverte</a:t>
            </a:r>
          </a:p>
          <a:p>
            <a:pPr marL="342900" indent="-341313" algn="ctr">
              <a:spcBef>
                <a:spcPts val="363"/>
              </a:spcBef>
            </a:pPr>
            <a:r>
              <a:rPr lang="fr-BE" altLang="fr-FR" sz="2400">
                <a:latin typeface="Calibri" panose="020F0502020204030204" pitchFamily="34" charset="0"/>
              </a:rPr>
              <a:t>Réception</a:t>
            </a:r>
          </a:p>
        </p:txBody>
      </p:sp>
    </p:spTree>
    <p:extLst>
      <p:ext uri="{BB962C8B-B14F-4D97-AF65-F5344CB8AC3E}">
        <p14:creationId xmlns:p14="http://schemas.microsoft.com/office/powerpoint/2010/main" val="5871039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47F0DC8F-B52B-1F4D-8E7B-4A965F9352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6072" y="256348"/>
            <a:ext cx="7808500" cy="1144921"/>
          </a:xfrm>
          <a:ln/>
        </p:spPr>
        <p:txBody>
          <a:bodyPr vert="horz" lIns="91440" tIns="19269" rIns="91440" bIns="45720" rtlCol="0" anchor="t">
            <a:normAutofit fontScale="90000"/>
          </a:bodyPr>
          <a:lstStyle/>
          <a:p>
            <a:pPr algn="ctr"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fr-BE" altLang="fr-FR" b="1" dirty="0"/>
              <a:t>Retour au source : Qui est Carl-Gustav JUNG ?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A311E8D-9D81-9541-9549-F1CFCB385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955" y="1660496"/>
            <a:ext cx="3979138" cy="447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3089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>
            <a:extLst>
              <a:ext uri="{FF2B5EF4-FFF2-40B4-BE49-F238E27FC236}">
                <a16:creationId xmlns:a16="http://schemas.microsoft.com/office/drawing/2014/main" id="{779AE846-A4C7-2043-8ADB-BF08D139FDF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  <a:ln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fr-FR">
                <a:latin typeface="Calibri" panose="020F0502020204030204" pitchFamily="34" charset="0"/>
              </a:rPr>
              <a:t>MBTI</a:t>
            </a: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48DD0977-D1FB-EE4F-ABC3-5F4CE0CEF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928813"/>
            <a:ext cx="1200150" cy="1147762"/>
          </a:xfrm>
          <a:prstGeom prst="rect">
            <a:avLst/>
          </a:prstGeom>
          <a:noFill/>
          <a:ln w="38160" cap="flat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BE" altLang="fr-FR">
                <a:latin typeface="Calibri" panose="020F0502020204030204" pitchFamily="34" charset="0"/>
              </a:rPr>
              <a:t>ISTJ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C0E44632-2B38-114B-943B-F643C9FB3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928813"/>
            <a:ext cx="1200150" cy="1147762"/>
          </a:xfrm>
          <a:prstGeom prst="rect">
            <a:avLst/>
          </a:prstGeom>
          <a:noFill/>
          <a:ln w="38160" cap="flat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BE" altLang="fr-FR">
                <a:latin typeface="Calibri" panose="020F0502020204030204" pitchFamily="34" charset="0"/>
              </a:rPr>
              <a:t>ISFJ</a:t>
            </a:r>
          </a:p>
        </p:txBody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id="{E3C8E096-C06B-FA4F-A6C7-0B6274A3B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928813"/>
            <a:ext cx="1200150" cy="1147762"/>
          </a:xfrm>
          <a:prstGeom prst="rect">
            <a:avLst/>
          </a:prstGeom>
          <a:noFill/>
          <a:ln w="38160" cap="flat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BE" altLang="fr-FR">
                <a:latin typeface="Calibri" panose="020F0502020204030204" pitchFamily="34" charset="0"/>
              </a:rPr>
              <a:t>INFJ</a:t>
            </a:r>
          </a:p>
        </p:txBody>
      </p:sp>
      <p:sp>
        <p:nvSpPr>
          <p:cNvPr id="70661" name="Rectangle 5">
            <a:extLst>
              <a:ext uri="{FF2B5EF4-FFF2-40B4-BE49-F238E27FC236}">
                <a16:creationId xmlns:a16="http://schemas.microsoft.com/office/drawing/2014/main" id="{09530AA8-6C2C-6046-AB7A-528139C3D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1928813"/>
            <a:ext cx="1200150" cy="1147762"/>
          </a:xfrm>
          <a:prstGeom prst="rect">
            <a:avLst/>
          </a:prstGeom>
          <a:noFill/>
          <a:ln w="38160" cap="flat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BE" altLang="fr-FR">
                <a:latin typeface="Calibri" panose="020F0502020204030204" pitchFamily="34" charset="0"/>
              </a:rPr>
              <a:t>INTJ</a:t>
            </a:r>
          </a:p>
        </p:txBody>
      </p:sp>
      <p:sp>
        <p:nvSpPr>
          <p:cNvPr id="70662" name="Rectangle 6">
            <a:extLst>
              <a:ext uri="{FF2B5EF4-FFF2-40B4-BE49-F238E27FC236}">
                <a16:creationId xmlns:a16="http://schemas.microsoft.com/office/drawing/2014/main" id="{4448491C-ADB1-204B-9114-BE60F6DF1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095626"/>
            <a:ext cx="1200150" cy="1147763"/>
          </a:xfrm>
          <a:prstGeom prst="rect">
            <a:avLst/>
          </a:prstGeom>
          <a:noFill/>
          <a:ln w="38160" cap="flat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BE" altLang="fr-FR">
                <a:latin typeface="Calibri" panose="020F0502020204030204" pitchFamily="34" charset="0"/>
              </a:rPr>
              <a:t>ISTP</a:t>
            </a:r>
          </a:p>
        </p:txBody>
      </p:sp>
      <p:sp>
        <p:nvSpPr>
          <p:cNvPr id="70663" name="Rectangle 7">
            <a:extLst>
              <a:ext uri="{FF2B5EF4-FFF2-40B4-BE49-F238E27FC236}">
                <a16:creationId xmlns:a16="http://schemas.microsoft.com/office/drawing/2014/main" id="{2370902D-A3B8-2348-8123-EC0982A2D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095626"/>
            <a:ext cx="1200150" cy="1147763"/>
          </a:xfrm>
          <a:prstGeom prst="rect">
            <a:avLst/>
          </a:prstGeom>
          <a:noFill/>
          <a:ln w="38160" cap="flat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BE" altLang="fr-FR">
                <a:latin typeface="Calibri" panose="020F0502020204030204" pitchFamily="34" charset="0"/>
              </a:rPr>
              <a:t>ISFP</a:t>
            </a:r>
          </a:p>
        </p:txBody>
      </p:sp>
      <p:sp>
        <p:nvSpPr>
          <p:cNvPr id="70664" name="Rectangle 8">
            <a:extLst>
              <a:ext uri="{FF2B5EF4-FFF2-40B4-BE49-F238E27FC236}">
                <a16:creationId xmlns:a16="http://schemas.microsoft.com/office/drawing/2014/main" id="{EC51A018-048F-0944-9991-88F289969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095626"/>
            <a:ext cx="1200150" cy="1147763"/>
          </a:xfrm>
          <a:prstGeom prst="rect">
            <a:avLst/>
          </a:prstGeom>
          <a:noFill/>
          <a:ln w="38160" cap="flat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BE" altLang="fr-FR">
                <a:latin typeface="Calibri" panose="020F0502020204030204" pitchFamily="34" charset="0"/>
              </a:rPr>
              <a:t>INFP</a:t>
            </a:r>
          </a:p>
        </p:txBody>
      </p:sp>
      <p:sp>
        <p:nvSpPr>
          <p:cNvPr id="70665" name="Rectangle 9">
            <a:extLst>
              <a:ext uri="{FF2B5EF4-FFF2-40B4-BE49-F238E27FC236}">
                <a16:creationId xmlns:a16="http://schemas.microsoft.com/office/drawing/2014/main" id="{3E31C8C2-B0D3-034C-8D78-03DE481F3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3095626"/>
            <a:ext cx="1200150" cy="1147763"/>
          </a:xfrm>
          <a:prstGeom prst="rect">
            <a:avLst/>
          </a:prstGeom>
          <a:noFill/>
          <a:ln w="38160" cap="flat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BE" altLang="fr-FR">
                <a:latin typeface="Calibri" panose="020F0502020204030204" pitchFamily="34" charset="0"/>
              </a:rPr>
              <a:t>INTP</a:t>
            </a:r>
          </a:p>
        </p:txBody>
      </p:sp>
      <p:sp>
        <p:nvSpPr>
          <p:cNvPr id="70666" name="Rectangle 10">
            <a:extLst>
              <a:ext uri="{FF2B5EF4-FFF2-40B4-BE49-F238E27FC236}">
                <a16:creationId xmlns:a16="http://schemas.microsoft.com/office/drawing/2014/main" id="{8F8D5F2F-7CB7-C948-81C9-1843A8F9C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262438"/>
            <a:ext cx="1200150" cy="1147762"/>
          </a:xfrm>
          <a:prstGeom prst="rect">
            <a:avLst/>
          </a:prstGeom>
          <a:noFill/>
          <a:ln w="38160" cap="flat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BE" altLang="fr-FR">
                <a:latin typeface="Calibri" panose="020F0502020204030204" pitchFamily="34" charset="0"/>
              </a:rPr>
              <a:t>ESTP</a:t>
            </a:r>
          </a:p>
        </p:txBody>
      </p:sp>
      <p:sp>
        <p:nvSpPr>
          <p:cNvPr id="70667" name="Rectangle 11">
            <a:extLst>
              <a:ext uri="{FF2B5EF4-FFF2-40B4-BE49-F238E27FC236}">
                <a16:creationId xmlns:a16="http://schemas.microsoft.com/office/drawing/2014/main" id="{6964871F-1089-4B41-9A69-88094233F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262438"/>
            <a:ext cx="1200150" cy="1147762"/>
          </a:xfrm>
          <a:prstGeom prst="rect">
            <a:avLst/>
          </a:prstGeom>
          <a:noFill/>
          <a:ln w="38160" cap="flat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BE" altLang="fr-FR">
                <a:latin typeface="Calibri" panose="020F0502020204030204" pitchFamily="34" charset="0"/>
              </a:rPr>
              <a:t>ESFP</a:t>
            </a:r>
          </a:p>
        </p:txBody>
      </p:sp>
      <p:sp>
        <p:nvSpPr>
          <p:cNvPr id="70668" name="Rectangle 12">
            <a:extLst>
              <a:ext uri="{FF2B5EF4-FFF2-40B4-BE49-F238E27FC236}">
                <a16:creationId xmlns:a16="http://schemas.microsoft.com/office/drawing/2014/main" id="{8E9AF883-FFE2-1244-9298-16AC52043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262438"/>
            <a:ext cx="1200150" cy="1147762"/>
          </a:xfrm>
          <a:prstGeom prst="rect">
            <a:avLst/>
          </a:prstGeom>
          <a:noFill/>
          <a:ln w="38160" cap="flat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BE" altLang="fr-FR">
                <a:latin typeface="Calibri" panose="020F0502020204030204" pitchFamily="34" charset="0"/>
              </a:rPr>
              <a:t>ENFP</a:t>
            </a:r>
          </a:p>
        </p:txBody>
      </p:sp>
      <p:sp>
        <p:nvSpPr>
          <p:cNvPr id="70669" name="Rectangle 13">
            <a:extLst>
              <a:ext uri="{FF2B5EF4-FFF2-40B4-BE49-F238E27FC236}">
                <a16:creationId xmlns:a16="http://schemas.microsoft.com/office/drawing/2014/main" id="{2B43269A-0BEB-F44C-94DE-AA9242234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4262438"/>
            <a:ext cx="1200150" cy="1147762"/>
          </a:xfrm>
          <a:prstGeom prst="rect">
            <a:avLst/>
          </a:prstGeom>
          <a:noFill/>
          <a:ln w="38160" cap="flat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BE" altLang="fr-FR">
                <a:latin typeface="Calibri" panose="020F0502020204030204" pitchFamily="34" charset="0"/>
              </a:rPr>
              <a:t>ENTP</a:t>
            </a:r>
          </a:p>
        </p:txBody>
      </p:sp>
      <p:sp>
        <p:nvSpPr>
          <p:cNvPr id="70670" name="Rectangle 14">
            <a:extLst>
              <a:ext uri="{FF2B5EF4-FFF2-40B4-BE49-F238E27FC236}">
                <a16:creationId xmlns:a16="http://schemas.microsoft.com/office/drawing/2014/main" id="{1435B472-0FAC-A84B-959D-F5F630964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405438"/>
            <a:ext cx="1200150" cy="1147762"/>
          </a:xfrm>
          <a:prstGeom prst="rect">
            <a:avLst/>
          </a:prstGeom>
          <a:noFill/>
          <a:ln w="38160" cap="flat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BE" altLang="fr-FR">
                <a:latin typeface="Calibri" panose="020F0502020204030204" pitchFamily="34" charset="0"/>
              </a:rPr>
              <a:t>ESTJ</a:t>
            </a:r>
          </a:p>
        </p:txBody>
      </p:sp>
      <p:sp>
        <p:nvSpPr>
          <p:cNvPr id="70671" name="Rectangle 15">
            <a:extLst>
              <a:ext uri="{FF2B5EF4-FFF2-40B4-BE49-F238E27FC236}">
                <a16:creationId xmlns:a16="http://schemas.microsoft.com/office/drawing/2014/main" id="{36C4706C-E71E-FA48-A089-E3300C0AC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405438"/>
            <a:ext cx="1200150" cy="1147762"/>
          </a:xfrm>
          <a:prstGeom prst="rect">
            <a:avLst/>
          </a:prstGeom>
          <a:noFill/>
          <a:ln w="38160" cap="flat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BE" altLang="fr-FR">
                <a:latin typeface="Calibri" panose="020F0502020204030204" pitchFamily="34" charset="0"/>
              </a:rPr>
              <a:t>ESFJ</a:t>
            </a:r>
          </a:p>
        </p:txBody>
      </p:sp>
      <p:sp>
        <p:nvSpPr>
          <p:cNvPr id="70672" name="Rectangle 16">
            <a:extLst>
              <a:ext uri="{FF2B5EF4-FFF2-40B4-BE49-F238E27FC236}">
                <a16:creationId xmlns:a16="http://schemas.microsoft.com/office/drawing/2014/main" id="{713E97D7-7895-884D-A79D-78BC8411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405438"/>
            <a:ext cx="1200150" cy="1147762"/>
          </a:xfrm>
          <a:prstGeom prst="rect">
            <a:avLst/>
          </a:prstGeom>
          <a:noFill/>
          <a:ln w="38160" cap="flat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BE" altLang="fr-FR">
                <a:latin typeface="Calibri" panose="020F0502020204030204" pitchFamily="34" charset="0"/>
              </a:rPr>
              <a:t>ENFJ</a:t>
            </a:r>
          </a:p>
        </p:txBody>
      </p:sp>
      <p:sp>
        <p:nvSpPr>
          <p:cNvPr id="70673" name="Rectangle 17">
            <a:extLst>
              <a:ext uri="{FF2B5EF4-FFF2-40B4-BE49-F238E27FC236}">
                <a16:creationId xmlns:a16="http://schemas.microsoft.com/office/drawing/2014/main" id="{5C021E73-1751-7E4E-A096-8FF0293C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405438"/>
            <a:ext cx="1200150" cy="1147762"/>
          </a:xfrm>
          <a:prstGeom prst="rect">
            <a:avLst/>
          </a:prstGeom>
          <a:noFill/>
          <a:ln w="38160" cap="flat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BE" altLang="fr-FR">
                <a:latin typeface="Calibri" panose="020F0502020204030204" pitchFamily="34" charset="0"/>
              </a:rPr>
              <a:t>ENTJ</a:t>
            </a:r>
          </a:p>
        </p:txBody>
      </p:sp>
      <p:sp>
        <p:nvSpPr>
          <p:cNvPr id="70674" name="Freeform 18">
            <a:extLst>
              <a:ext uri="{FF2B5EF4-FFF2-40B4-BE49-F238E27FC236}">
                <a16:creationId xmlns:a16="http://schemas.microsoft.com/office/drawing/2014/main" id="{456B8CBB-9C6D-744B-8F0B-82A0607C11C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514600" y="1016000"/>
            <a:ext cx="7086600" cy="914400"/>
          </a:xfrm>
          <a:custGeom>
            <a:avLst/>
            <a:gdLst>
              <a:gd name="G0" fmla="*/ 65535 21600 1"/>
              <a:gd name="G1" fmla="*/ G0 1 21600"/>
              <a:gd name="G2" fmla="*/ 65535 21600 1"/>
              <a:gd name="G3" fmla="*/ G2 1 21600"/>
              <a:gd name="G4" fmla="*/ 65535 21600 1"/>
              <a:gd name="G5" fmla="*/ G4 1 21600"/>
              <a:gd name="G6" fmla="*/ 65535 21600 1"/>
              <a:gd name="G7" fmla="*/ G6 1 21600"/>
              <a:gd name="G8" fmla="*/ 65535 21600 1"/>
              <a:gd name="G9" fmla="*/ G8 1 21600"/>
              <a:gd name="G10" fmla="*/ 65535 21600 1"/>
              <a:gd name="G11" fmla="*/ G10 1 21600"/>
              <a:gd name="G12" fmla="*/ 65535 21600 1"/>
              <a:gd name="G13" fmla="*/ G12 1 21600"/>
              <a:gd name="G14" fmla="*/ 1 0 51712"/>
              <a:gd name="G15" fmla="*/ G14 21600 1"/>
              <a:gd name="G16" fmla="*/ G15 1 21600"/>
              <a:gd name="G17" fmla="*/ 1 0 51712"/>
              <a:gd name="G18" fmla="*/ 1 0 51712"/>
              <a:gd name="G19" fmla="*/ 1 0 51712"/>
              <a:gd name="G20" fmla="*/ 1 0 51712"/>
              <a:gd name="G21" fmla="*/ 4500 21600 1"/>
              <a:gd name="G22" fmla="*/ G21 1 21600"/>
              <a:gd name="G23" fmla="*/ 4500 21600 1"/>
              <a:gd name="G24" fmla="*/ G23 1 21600"/>
              <a:gd name="G25" fmla="*/ 17100 21600 1"/>
              <a:gd name="G26" fmla="*/ G25 1 21600"/>
              <a:gd name="G27" fmla="*/ 17100 21600 1"/>
              <a:gd name="G28" fmla="*/ G27 1 21600"/>
              <a:gd name="T0" fmla="*/ 0 w 21600"/>
              <a:gd name="T1" fmla="*/ 0 h 21600"/>
              <a:gd name="T2" fmla="*/ 5400 w 21600"/>
              <a:gd name="T3" fmla="*/ 21600 h 21600"/>
              <a:gd name="T4" fmla="*/ 16200 w 21600"/>
              <a:gd name="T5" fmla="*/ 21600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75" name="Rectangle 19">
            <a:extLst>
              <a:ext uri="{FF2B5EF4-FFF2-40B4-BE49-F238E27FC236}">
                <a16:creationId xmlns:a16="http://schemas.microsoft.com/office/drawing/2014/main" id="{44F570D7-33F1-7E4D-9010-554FCC781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57213"/>
            <a:ext cx="685800" cy="762000"/>
          </a:xfrm>
          <a:prstGeom prst="rect">
            <a:avLst/>
          </a:prstGeom>
          <a:solidFill>
            <a:srgbClr val="4F81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7319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>
            <a:extLst>
              <a:ext uri="{FF2B5EF4-FFF2-40B4-BE49-F238E27FC236}">
                <a16:creationId xmlns:a16="http://schemas.microsoft.com/office/drawing/2014/main" id="{D5BF2BBF-B9BC-2141-B72D-F4D818E4437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  <a:ln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fr-FR">
                <a:latin typeface="Calibri" panose="020F0502020204030204" pitchFamily="34" charset="0"/>
              </a:rPr>
              <a:t>MBTI</a:t>
            </a:r>
          </a:p>
        </p:txBody>
      </p:sp>
      <p:graphicFrame>
        <p:nvGraphicFramePr>
          <p:cNvPr id="71682" name="Group 2">
            <a:extLst>
              <a:ext uri="{FF2B5EF4-FFF2-40B4-BE49-F238E27FC236}">
                <a16:creationId xmlns:a16="http://schemas.microsoft.com/office/drawing/2014/main" id="{22248CC1-DC01-F74B-944F-6BA1B447751A}"/>
              </a:ext>
            </a:extLst>
          </p:cNvPr>
          <p:cNvGraphicFramePr>
            <a:graphicFrameLocks noGrp="1"/>
          </p:cNvGraphicFramePr>
          <p:nvPr/>
        </p:nvGraphicFramePr>
        <p:xfrm>
          <a:off x="2351088" y="1143001"/>
          <a:ext cx="8242300" cy="5029201"/>
        </p:xfrm>
        <a:graphic>
          <a:graphicData uri="http://schemas.openxmlformats.org/drawingml/2006/table">
            <a:tbl>
              <a:tblPr/>
              <a:tblGrid>
                <a:gridCol w="2063750">
                  <a:extLst>
                    <a:ext uri="{9D8B030D-6E8A-4147-A177-3AD203B41FA5}">
                      <a16:colId xmlns:a16="http://schemas.microsoft.com/office/drawing/2014/main" val="2237533975"/>
                    </a:ext>
                  </a:extLst>
                </a:gridCol>
                <a:gridCol w="1949450">
                  <a:extLst>
                    <a:ext uri="{9D8B030D-6E8A-4147-A177-3AD203B41FA5}">
                      <a16:colId xmlns:a16="http://schemas.microsoft.com/office/drawing/2014/main" val="474915632"/>
                    </a:ext>
                  </a:extLst>
                </a:gridCol>
                <a:gridCol w="2166937">
                  <a:extLst>
                    <a:ext uri="{9D8B030D-6E8A-4147-A177-3AD203B41FA5}">
                      <a16:colId xmlns:a16="http://schemas.microsoft.com/office/drawing/2014/main" val="3875320321"/>
                    </a:ext>
                  </a:extLst>
                </a:gridCol>
                <a:gridCol w="2062163">
                  <a:extLst>
                    <a:ext uri="{9D8B030D-6E8A-4147-A177-3AD203B41FA5}">
                      <a16:colId xmlns:a16="http://schemas.microsoft.com/office/drawing/2014/main" val="1379720503"/>
                    </a:ext>
                  </a:extLst>
                </a:gridCol>
              </a:tblGrid>
              <a:tr h="1219200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ISTJ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Administrateur</a:t>
                      </a:r>
                    </a:p>
                  </a:txBody>
                  <a:tcPr marT="6336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ISFJ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Protecteur</a:t>
                      </a:r>
                    </a:p>
                  </a:txBody>
                  <a:tcPr marT="6336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INFJ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Visionnaire</a:t>
                      </a:r>
                    </a:p>
                  </a:txBody>
                  <a:tcPr marT="6336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INTJ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Perfectionniste</a:t>
                      </a:r>
                    </a:p>
                  </a:txBody>
                  <a:tcPr marT="6336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125359"/>
                  </a:ext>
                </a:extLst>
              </a:tr>
              <a:tr h="1119188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ISTP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Praticien</a:t>
                      </a:r>
                    </a:p>
                  </a:txBody>
                  <a:tcPr marT="6336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ISFP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Conciliateur</a:t>
                      </a:r>
                    </a:p>
                  </a:txBody>
                  <a:tcPr marT="6336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INFP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kumimoji="0" lang="fr-BE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é</a:t>
                      </a:r>
                      <a:r>
                        <a:rPr kumimoji="0" lang="fr-BE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lateur</a:t>
                      </a:r>
                    </a:p>
                  </a:txBody>
                  <a:tcPr marT="6336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INTP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Concepteur</a:t>
                      </a:r>
                    </a:p>
                  </a:txBody>
                  <a:tcPr marT="6336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530807"/>
                  </a:ext>
                </a:extLst>
              </a:tr>
              <a:tr h="1311275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ESTP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Pragmatique</a:t>
                      </a:r>
                    </a:p>
                  </a:txBody>
                  <a:tcPr marT="6336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ESFP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Spontan</a:t>
                      </a:r>
                      <a:r>
                        <a:rPr kumimoji="0" lang="fr-BE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é</a:t>
                      </a:r>
                    </a:p>
                  </a:txBody>
                  <a:tcPr marT="6336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ENFP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Communicateur</a:t>
                      </a:r>
                    </a:p>
                  </a:txBody>
                  <a:tcPr marT="6336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ENTP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Innovateur</a:t>
                      </a:r>
                    </a:p>
                  </a:txBody>
                  <a:tcPr marT="6336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861264"/>
                  </a:ext>
                </a:extLst>
              </a:tr>
              <a:tr h="1379538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ESTJ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Organisateur</a:t>
                      </a:r>
                    </a:p>
                  </a:txBody>
                  <a:tcPr marT="6336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ESFJ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Nourricier</a:t>
                      </a:r>
                    </a:p>
                  </a:txBody>
                  <a:tcPr marT="6336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ENFJ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Animateur</a:t>
                      </a:r>
                    </a:p>
                  </a:txBody>
                  <a:tcPr marT="6336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ENTJ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BE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Meneur</a:t>
                      </a:r>
                    </a:p>
                  </a:txBody>
                  <a:tcPr marT="6336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033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2042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ADD19D-DBA4-F64E-A71B-D6BCE968B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16 profils pour </a:t>
            </a:r>
            <a:r>
              <a:rPr lang="fr-FR" b="1" u="sng" dirty="0"/>
              <a:t>4 tempéraments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21DB96-B689-9D4D-8016-20C4CED15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23527"/>
            <a:ext cx="8915400" cy="427342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38"/>
              </a:spcBef>
              <a:buClr>
                <a:srgbClr val="A50021"/>
              </a:buClr>
              <a:buSzPct val="45000"/>
              <a:buFont typeface="Arial" panose="020B0604020202020204" pitchFamily="34" charset="0"/>
              <a:buChar char="•"/>
            </a:pPr>
            <a:r>
              <a:rPr lang="fr-FR" altLang="fr-FR" sz="2800" dirty="0">
                <a:latin typeface="Calibri" panose="020F0502020204030204" pitchFamily="34" charset="0"/>
              </a:rPr>
              <a:t>SJ : les gardiens</a:t>
            </a:r>
          </a:p>
          <a:p>
            <a:pPr lvl="2">
              <a:lnSpc>
                <a:spcPct val="90000"/>
              </a:lnSpc>
              <a:spcBef>
                <a:spcPts val="488"/>
              </a:spcBef>
              <a:buSzPct val="45000"/>
              <a:buFont typeface="Arial" panose="020B0604020202020204" pitchFamily="34" charset="0"/>
              <a:buChar char="•"/>
            </a:pPr>
            <a:r>
              <a:rPr lang="fr-FR" altLang="fr-FR" sz="1800" dirty="0">
                <a:latin typeface="Calibri" panose="020F0502020204030204" pitchFamily="34" charset="0"/>
              </a:rPr>
              <a:t>Sérieux, confiants dans les traditions, ils recherchent la sécurité, la stabilité, pour aider les autres et atteindre les objectifs.</a:t>
            </a:r>
          </a:p>
          <a:p>
            <a:pPr>
              <a:lnSpc>
                <a:spcPct val="90000"/>
              </a:lnSpc>
              <a:spcBef>
                <a:spcPts val="638"/>
              </a:spcBef>
              <a:buClr>
                <a:srgbClr val="A50021"/>
              </a:buClr>
              <a:buSzPct val="45000"/>
              <a:buFont typeface="Arial" panose="020B0604020202020204" pitchFamily="34" charset="0"/>
              <a:buChar char="•"/>
            </a:pPr>
            <a:r>
              <a:rPr lang="fr-FR" altLang="fr-FR" sz="2800" dirty="0">
                <a:latin typeface="Calibri" panose="020F0502020204030204" pitchFamily="34" charset="0"/>
              </a:rPr>
              <a:t>SP : les artisans</a:t>
            </a:r>
          </a:p>
          <a:p>
            <a:pPr lvl="2">
              <a:lnSpc>
                <a:spcPct val="90000"/>
              </a:lnSpc>
              <a:spcBef>
                <a:spcPts val="488"/>
              </a:spcBef>
              <a:buSzPct val="45000"/>
              <a:buFont typeface="Arial" panose="020B0604020202020204" pitchFamily="34" charset="0"/>
              <a:buChar char="•"/>
            </a:pPr>
            <a:r>
              <a:rPr lang="fr-FR" altLang="fr-FR" sz="1800" dirty="0">
                <a:latin typeface="Calibri" panose="020F0502020204030204" pitchFamily="34" charset="0"/>
              </a:rPr>
              <a:t>Optimistes et vivant le moment présent, ils se concentrent sur les tactiques permettant d ’aider les autres et d ’arriver au résultat désiré.</a:t>
            </a:r>
          </a:p>
          <a:p>
            <a:pPr>
              <a:lnSpc>
                <a:spcPct val="90000"/>
              </a:lnSpc>
              <a:spcBef>
                <a:spcPts val="638"/>
              </a:spcBef>
              <a:buClr>
                <a:srgbClr val="A50021"/>
              </a:buClr>
              <a:buSzPct val="45000"/>
              <a:buFont typeface="Arial" panose="020B0604020202020204" pitchFamily="34" charset="0"/>
              <a:buChar char="•"/>
            </a:pPr>
            <a:r>
              <a:rPr lang="fr-FR" altLang="fr-FR" sz="2800" dirty="0">
                <a:latin typeface="Calibri" panose="020F0502020204030204" pitchFamily="34" charset="0"/>
              </a:rPr>
              <a:t>NT : les rationnels</a:t>
            </a:r>
          </a:p>
          <a:p>
            <a:pPr lvl="2">
              <a:lnSpc>
                <a:spcPct val="90000"/>
              </a:lnSpc>
              <a:spcBef>
                <a:spcPts val="488"/>
              </a:spcBef>
              <a:buSzPct val="45000"/>
              <a:buFont typeface="Arial" panose="020B0604020202020204" pitchFamily="34" charset="0"/>
              <a:buChar char="•"/>
            </a:pPr>
            <a:r>
              <a:rPr lang="fr-FR" altLang="fr-FR" sz="1800" dirty="0">
                <a:latin typeface="Calibri" panose="020F0502020204030204" pitchFamily="34" charset="0"/>
              </a:rPr>
              <a:t>Orientés vers la théorie, ils se concentrent sur les modèles qui permettent d ’atteindre les objectifs à long terme et engendrent le progrès.</a:t>
            </a:r>
          </a:p>
          <a:p>
            <a:pPr>
              <a:lnSpc>
                <a:spcPct val="90000"/>
              </a:lnSpc>
              <a:spcBef>
                <a:spcPts val="638"/>
              </a:spcBef>
              <a:buClr>
                <a:srgbClr val="A50021"/>
              </a:buClr>
              <a:buSzPct val="45000"/>
              <a:buFont typeface="Arial" panose="020B0604020202020204" pitchFamily="34" charset="0"/>
              <a:buChar char="•"/>
            </a:pPr>
            <a:r>
              <a:rPr lang="fr-FR" altLang="fr-FR" sz="2800" dirty="0">
                <a:latin typeface="Calibri" panose="020F0502020204030204" pitchFamily="34" charset="0"/>
              </a:rPr>
              <a:t>NF : les idéalistes</a:t>
            </a:r>
          </a:p>
          <a:p>
            <a:pPr lvl="2">
              <a:lnSpc>
                <a:spcPct val="90000"/>
              </a:lnSpc>
              <a:spcBef>
                <a:spcPts val="488"/>
              </a:spcBef>
              <a:buSzPct val="45000"/>
              <a:buFont typeface="Arial" panose="020B0604020202020204" pitchFamily="34" charset="0"/>
              <a:buChar char="•"/>
            </a:pPr>
            <a:r>
              <a:rPr lang="fr-FR" altLang="fr-FR" sz="1800" dirty="0">
                <a:latin typeface="Calibri" panose="020F0502020204030204" pitchFamily="34" charset="0"/>
              </a:rPr>
              <a:t>Ils appliquent leur énergie à développer le potentiel des autres, trouver un but dans la vie et établir des passerelles entre les différences.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33647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1">
            <a:extLst>
              <a:ext uri="{FF2B5EF4-FFF2-40B4-BE49-F238E27FC236}">
                <a16:creationId xmlns:a16="http://schemas.microsoft.com/office/drawing/2014/main" id="{A9041355-42EA-0647-9EB4-F94BC9F36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637" y="1264903"/>
            <a:ext cx="181133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186" name="Rectangle 2">
            <a:extLst>
              <a:ext uri="{FF2B5EF4-FFF2-40B4-BE49-F238E27FC236}">
                <a16:creationId xmlns:a16="http://schemas.microsoft.com/office/drawing/2014/main" id="{E685B0BF-B8BD-0149-8F42-E34B12DB93E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  <a:ln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fr-FR">
                <a:latin typeface="Calibri" panose="020F0502020204030204" pitchFamily="34" charset="0"/>
              </a:rPr>
              <a:t>S J : Les Gardiens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F3BBC179-A3B4-DB43-83CF-C8C5E5C6F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524000"/>
            <a:ext cx="4038600" cy="381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80000"/>
              </a:lnSpc>
              <a:spcBef>
                <a:spcPts val="900"/>
              </a:spcBef>
            </a:pPr>
            <a:r>
              <a:rPr lang="fr-BE" altLang="fr-FR" b="1" dirty="0"/>
              <a:t>DEVOIR</a:t>
            </a:r>
          </a:p>
          <a:p>
            <a:pPr>
              <a:lnSpc>
                <a:spcPct val="80000"/>
              </a:lnSpc>
              <a:spcBef>
                <a:spcPts val="900"/>
              </a:spcBef>
              <a:buSzPct val="45000"/>
              <a:buFont typeface="Symbol" pitchFamily="2" charset="2"/>
              <a:buChar char=""/>
            </a:pPr>
            <a:r>
              <a:rPr lang="fr-BE" altLang="fr-FR" b="1" dirty="0"/>
              <a:t> Réalisme</a:t>
            </a:r>
          </a:p>
          <a:p>
            <a:pPr>
              <a:lnSpc>
                <a:spcPct val="80000"/>
              </a:lnSpc>
              <a:spcBef>
                <a:spcPts val="900"/>
              </a:spcBef>
              <a:buSzPct val="45000"/>
              <a:buFont typeface="Symbol" pitchFamily="2" charset="2"/>
              <a:buChar char=""/>
            </a:pPr>
            <a:r>
              <a:rPr lang="fr-BE" altLang="fr-FR" b="1" dirty="0"/>
              <a:t> Organisation</a:t>
            </a:r>
          </a:p>
          <a:p>
            <a:pPr>
              <a:lnSpc>
                <a:spcPct val="80000"/>
              </a:lnSpc>
              <a:spcBef>
                <a:spcPts val="900"/>
              </a:spcBef>
              <a:buSzPct val="45000"/>
              <a:buFont typeface="Symbol" pitchFamily="2" charset="2"/>
              <a:buChar char=""/>
            </a:pPr>
            <a:r>
              <a:rPr lang="fr-BE" altLang="fr-FR" b="1" dirty="0"/>
              <a:t> Responsabilité</a:t>
            </a:r>
          </a:p>
          <a:p>
            <a:pPr>
              <a:lnSpc>
                <a:spcPct val="80000"/>
              </a:lnSpc>
              <a:spcBef>
                <a:spcPts val="900"/>
              </a:spcBef>
              <a:buSzPct val="45000"/>
              <a:buFont typeface="Symbol" pitchFamily="2" charset="2"/>
              <a:buChar char=""/>
            </a:pPr>
            <a:r>
              <a:rPr lang="fr-BE" altLang="fr-FR" b="1" dirty="0"/>
              <a:t> Contexte structuré</a:t>
            </a:r>
          </a:p>
          <a:p>
            <a:pPr>
              <a:lnSpc>
                <a:spcPct val="80000"/>
              </a:lnSpc>
              <a:spcBef>
                <a:spcPts val="900"/>
              </a:spcBef>
              <a:buSzPct val="45000"/>
              <a:buFont typeface="Symbol" pitchFamily="2" charset="2"/>
              <a:buChar char=""/>
            </a:pPr>
            <a:r>
              <a:rPr lang="fr-BE" altLang="fr-FR" b="1" dirty="0"/>
              <a:t> Hiérarchie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endParaRPr lang="fr-BE" altLang="fr-FR" b="1" dirty="0"/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fr-BE" altLang="fr-FR" b="1" dirty="0"/>
              <a:t>Risque : rigidité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endParaRPr lang="fr-BE" altLang="fr-FR" b="1" dirty="0"/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fr-BE" altLang="fr-FR" b="1" dirty="0"/>
              <a:t>Valeurs : </a:t>
            </a:r>
            <a:r>
              <a:rPr lang="fr-BE" altLang="fr-FR" sz="2800" dirty="0"/>
              <a:t>responsabilité, stabilité, appartenance</a:t>
            </a:r>
          </a:p>
        </p:txBody>
      </p:sp>
      <p:pic>
        <p:nvPicPr>
          <p:cNvPr id="93188" name="Picture 4">
            <a:extLst>
              <a:ext uri="{FF2B5EF4-FFF2-40B4-BE49-F238E27FC236}">
                <a16:creationId xmlns:a16="http://schemas.microsoft.com/office/drawing/2014/main" id="{C0974EB0-4328-5944-9E26-FEDED2B92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114" y="1388728"/>
            <a:ext cx="26670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189" name="Picture 5">
            <a:extLst>
              <a:ext uri="{FF2B5EF4-FFF2-40B4-BE49-F238E27FC236}">
                <a16:creationId xmlns:a16="http://schemas.microsoft.com/office/drawing/2014/main" id="{52EC8563-9438-6F4B-8EC2-435FEDDC1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607" y="4154488"/>
            <a:ext cx="2057400" cy="175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9934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>
            <a:extLst>
              <a:ext uri="{FF2B5EF4-FFF2-40B4-BE49-F238E27FC236}">
                <a16:creationId xmlns:a16="http://schemas.microsoft.com/office/drawing/2014/main" id="{39450928-A870-0041-B6FE-39AB6725BF0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  <a:ln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fr-FR">
                <a:latin typeface="Calibri" panose="020F0502020204030204" pitchFamily="34" charset="0"/>
              </a:rPr>
              <a:t>S P : les Artisans</a:t>
            </a:r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72271191-FC9D-1F47-8F96-F5D9556B6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524001"/>
            <a:ext cx="4038600" cy="415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80000"/>
              </a:lnSpc>
              <a:spcBef>
                <a:spcPts val="900"/>
              </a:spcBef>
            </a:pPr>
            <a:r>
              <a:rPr lang="fr-BE" altLang="fr-FR" b="1" dirty="0"/>
              <a:t>LIBERTE</a:t>
            </a:r>
          </a:p>
          <a:p>
            <a:pPr>
              <a:lnSpc>
                <a:spcPct val="80000"/>
              </a:lnSpc>
              <a:spcBef>
                <a:spcPts val="900"/>
              </a:spcBef>
              <a:buSzPct val="45000"/>
              <a:buFont typeface="Symbol" pitchFamily="2" charset="2"/>
              <a:buChar char=""/>
            </a:pPr>
            <a:r>
              <a:rPr lang="fr-BE" altLang="fr-FR" b="1" dirty="0"/>
              <a:t> Sens pratique</a:t>
            </a:r>
          </a:p>
          <a:p>
            <a:pPr>
              <a:lnSpc>
                <a:spcPct val="80000"/>
              </a:lnSpc>
              <a:spcBef>
                <a:spcPts val="900"/>
              </a:spcBef>
              <a:buSzPct val="45000"/>
              <a:buFont typeface="Symbol" pitchFamily="2" charset="2"/>
              <a:buChar char=""/>
            </a:pPr>
            <a:r>
              <a:rPr lang="fr-BE" altLang="fr-FR" b="1" dirty="0"/>
              <a:t> Réalisme</a:t>
            </a:r>
          </a:p>
          <a:p>
            <a:pPr>
              <a:lnSpc>
                <a:spcPct val="80000"/>
              </a:lnSpc>
              <a:spcBef>
                <a:spcPts val="900"/>
              </a:spcBef>
              <a:buSzPct val="45000"/>
              <a:buFont typeface="Symbol" pitchFamily="2" charset="2"/>
              <a:buChar char=""/>
            </a:pPr>
            <a:r>
              <a:rPr lang="fr-BE" altLang="fr-FR" b="1" dirty="0"/>
              <a:t> Flexibilité</a:t>
            </a:r>
          </a:p>
          <a:p>
            <a:pPr>
              <a:lnSpc>
                <a:spcPct val="80000"/>
              </a:lnSpc>
              <a:spcBef>
                <a:spcPts val="900"/>
              </a:spcBef>
              <a:buSzPct val="45000"/>
              <a:buFont typeface="Symbol" pitchFamily="2" charset="2"/>
              <a:buChar char=""/>
            </a:pPr>
            <a:r>
              <a:rPr lang="fr-BE" altLang="fr-FR" b="1" dirty="0"/>
              <a:t> Action</a:t>
            </a:r>
          </a:p>
          <a:p>
            <a:pPr>
              <a:lnSpc>
                <a:spcPct val="80000"/>
              </a:lnSpc>
              <a:spcBef>
                <a:spcPts val="900"/>
              </a:spcBef>
              <a:buSzPct val="45000"/>
              <a:buFont typeface="Symbol" pitchFamily="2" charset="2"/>
              <a:buChar char=""/>
            </a:pPr>
            <a:r>
              <a:rPr lang="fr-BE" altLang="fr-FR" b="1" dirty="0"/>
              <a:t> Négociation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endParaRPr lang="fr-BE" altLang="fr-FR" b="1" dirty="0"/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fr-BE" altLang="fr-FR" b="1" dirty="0"/>
              <a:t>Risque : Versatilité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endParaRPr lang="fr-BE" altLang="fr-FR" b="1" dirty="0"/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fr-BE" altLang="fr-FR" b="1" dirty="0"/>
              <a:t>Valeurs : </a:t>
            </a:r>
            <a:r>
              <a:rPr lang="fr-BE" altLang="fr-FR" sz="2800" dirty="0"/>
              <a:t>changement, pragmatisme, plaisir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endParaRPr lang="fr-BE" altLang="fr-FR" b="1" dirty="0"/>
          </a:p>
        </p:txBody>
      </p:sp>
      <p:pic>
        <p:nvPicPr>
          <p:cNvPr id="94211" name="Picture 3">
            <a:extLst>
              <a:ext uri="{FF2B5EF4-FFF2-40B4-BE49-F238E27FC236}">
                <a16:creationId xmlns:a16="http://schemas.microsoft.com/office/drawing/2014/main" id="{293CDDE6-C251-AD45-8A9E-3D1A79D64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1196975"/>
            <a:ext cx="16573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212" name="Picture 4">
            <a:extLst>
              <a:ext uri="{FF2B5EF4-FFF2-40B4-BE49-F238E27FC236}">
                <a16:creationId xmlns:a16="http://schemas.microsoft.com/office/drawing/2014/main" id="{F7520612-37A8-8645-93DF-2EADDD8B9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3860801"/>
            <a:ext cx="2438400" cy="163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213" name="Picture 5">
            <a:extLst>
              <a:ext uri="{FF2B5EF4-FFF2-40B4-BE49-F238E27FC236}">
                <a16:creationId xmlns:a16="http://schemas.microsoft.com/office/drawing/2014/main" id="{7D2BAC73-66C1-E645-A104-9B3999150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62200"/>
            <a:ext cx="22098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1013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>
            <a:extLst>
              <a:ext uri="{FF2B5EF4-FFF2-40B4-BE49-F238E27FC236}">
                <a16:creationId xmlns:a16="http://schemas.microsoft.com/office/drawing/2014/main" id="{88FF55E6-5461-5B4F-B8BD-011B5E304D8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  <a:ln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fr-FR">
                <a:latin typeface="Calibri" panose="020F0502020204030204" pitchFamily="34" charset="0"/>
              </a:rPr>
              <a:t>N T : les Rationnels</a:t>
            </a:r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79016655-CB0A-DB4A-BB09-4C9BD9C31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524000"/>
            <a:ext cx="4038600" cy="381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80000"/>
              </a:lnSpc>
              <a:spcBef>
                <a:spcPts val="900"/>
              </a:spcBef>
            </a:pPr>
            <a:r>
              <a:rPr lang="fr-BE" altLang="fr-FR" b="1" dirty="0"/>
              <a:t>SAVOIR</a:t>
            </a:r>
          </a:p>
          <a:p>
            <a:pPr>
              <a:lnSpc>
                <a:spcPct val="80000"/>
              </a:lnSpc>
              <a:spcBef>
                <a:spcPts val="900"/>
              </a:spcBef>
              <a:buSzPct val="45000"/>
              <a:buFont typeface="Symbol" pitchFamily="2" charset="2"/>
              <a:buChar char=""/>
            </a:pPr>
            <a:r>
              <a:rPr lang="fr-BE" altLang="fr-FR" b="1" dirty="0"/>
              <a:t> Théorie</a:t>
            </a:r>
          </a:p>
          <a:p>
            <a:pPr>
              <a:lnSpc>
                <a:spcPct val="80000"/>
              </a:lnSpc>
              <a:spcBef>
                <a:spcPts val="900"/>
              </a:spcBef>
              <a:buSzPct val="45000"/>
              <a:buFont typeface="Symbol" pitchFamily="2" charset="2"/>
              <a:buChar char=""/>
            </a:pPr>
            <a:r>
              <a:rPr lang="fr-BE" altLang="fr-FR" b="1" dirty="0"/>
              <a:t> Innovation</a:t>
            </a:r>
          </a:p>
          <a:p>
            <a:pPr>
              <a:lnSpc>
                <a:spcPct val="80000"/>
              </a:lnSpc>
              <a:spcBef>
                <a:spcPts val="900"/>
              </a:spcBef>
              <a:buSzPct val="45000"/>
              <a:buFont typeface="Symbol" pitchFamily="2" charset="2"/>
              <a:buChar char=""/>
            </a:pPr>
            <a:r>
              <a:rPr lang="fr-BE" altLang="fr-FR" b="1" dirty="0"/>
              <a:t> Compétence</a:t>
            </a:r>
          </a:p>
          <a:p>
            <a:pPr>
              <a:lnSpc>
                <a:spcPct val="80000"/>
              </a:lnSpc>
              <a:spcBef>
                <a:spcPts val="900"/>
              </a:spcBef>
              <a:buSzPct val="45000"/>
              <a:buFont typeface="Symbol" pitchFamily="2" charset="2"/>
              <a:buChar char=""/>
            </a:pPr>
            <a:r>
              <a:rPr lang="fr-BE" altLang="fr-FR" b="1" dirty="0"/>
              <a:t> Rationalité</a:t>
            </a:r>
          </a:p>
          <a:p>
            <a:pPr>
              <a:lnSpc>
                <a:spcPct val="80000"/>
              </a:lnSpc>
              <a:spcBef>
                <a:spcPts val="900"/>
              </a:spcBef>
              <a:buSzPct val="45000"/>
              <a:buFont typeface="Symbol" pitchFamily="2" charset="2"/>
              <a:buChar char=""/>
            </a:pPr>
            <a:r>
              <a:rPr lang="fr-BE" altLang="fr-FR" b="1" dirty="0"/>
              <a:t> Défi intellectuel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endParaRPr lang="fr-BE" altLang="fr-FR" b="1" dirty="0"/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fr-BE" altLang="fr-FR" b="1" dirty="0"/>
              <a:t>Risque : Froideur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endParaRPr lang="fr-BE" altLang="fr-FR" b="1" dirty="0"/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fr-BE" altLang="fr-FR" b="1" dirty="0"/>
              <a:t>Valeurs : </a:t>
            </a:r>
            <a:r>
              <a:rPr lang="fr-BE" altLang="fr-FR" sz="2800" dirty="0"/>
              <a:t>connaissance, compétence, qualité</a:t>
            </a:r>
          </a:p>
        </p:txBody>
      </p:sp>
      <p:pic>
        <p:nvPicPr>
          <p:cNvPr id="95235" name="Picture 3">
            <a:extLst>
              <a:ext uri="{FF2B5EF4-FFF2-40B4-BE49-F238E27FC236}">
                <a16:creationId xmlns:a16="http://schemas.microsoft.com/office/drawing/2014/main" id="{FA4C4555-39CB-1146-B259-AD5D5C633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50842"/>
            <a:ext cx="3124200" cy="23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300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>
            <a:extLst>
              <a:ext uri="{FF2B5EF4-FFF2-40B4-BE49-F238E27FC236}">
                <a16:creationId xmlns:a16="http://schemas.microsoft.com/office/drawing/2014/main" id="{7208AD30-13F1-984D-8493-47ED927098F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  <a:ln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altLang="fr-FR">
                <a:latin typeface="Calibri" panose="020F0502020204030204" pitchFamily="34" charset="0"/>
              </a:rPr>
              <a:t>N F : les Idéalistes</a:t>
            </a:r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604EE019-2665-764E-9B43-DBB3C92DF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524000"/>
            <a:ext cx="4038600" cy="415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80000"/>
              </a:lnSpc>
              <a:spcBef>
                <a:spcPts val="900"/>
              </a:spcBef>
            </a:pPr>
            <a:r>
              <a:rPr lang="fr-BE" altLang="fr-FR" b="1" dirty="0"/>
              <a:t>DEVENIR</a:t>
            </a:r>
          </a:p>
          <a:p>
            <a:pPr>
              <a:lnSpc>
                <a:spcPct val="80000"/>
              </a:lnSpc>
              <a:spcBef>
                <a:spcPts val="900"/>
              </a:spcBef>
              <a:buSzPct val="45000"/>
              <a:buFont typeface="Symbol" pitchFamily="2" charset="2"/>
              <a:buChar char=""/>
            </a:pPr>
            <a:r>
              <a:rPr lang="fr-BE" altLang="fr-FR" b="1" dirty="0"/>
              <a:t> Lucidité</a:t>
            </a:r>
          </a:p>
          <a:p>
            <a:pPr>
              <a:lnSpc>
                <a:spcPct val="80000"/>
              </a:lnSpc>
              <a:spcBef>
                <a:spcPts val="900"/>
              </a:spcBef>
              <a:buSzPct val="45000"/>
              <a:buFont typeface="Symbol" pitchFamily="2" charset="2"/>
              <a:buChar char=""/>
            </a:pPr>
            <a:r>
              <a:rPr lang="fr-BE" altLang="fr-FR" b="1" dirty="0"/>
              <a:t> Idéalisme</a:t>
            </a:r>
          </a:p>
          <a:p>
            <a:pPr>
              <a:lnSpc>
                <a:spcPct val="80000"/>
              </a:lnSpc>
              <a:spcBef>
                <a:spcPts val="900"/>
              </a:spcBef>
              <a:buSzPct val="45000"/>
              <a:buFont typeface="Symbol" pitchFamily="2" charset="2"/>
              <a:buChar char=""/>
            </a:pPr>
            <a:r>
              <a:rPr lang="fr-BE" altLang="fr-FR" b="1" dirty="0"/>
              <a:t> Recherche de sens</a:t>
            </a:r>
          </a:p>
          <a:p>
            <a:pPr>
              <a:lnSpc>
                <a:spcPct val="80000"/>
              </a:lnSpc>
              <a:spcBef>
                <a:spcPts val="900"/>
              </a:spcBef>
              <a:buSzPct val="45000"/>
              <a:buFont typeface="Symbol" pitchFamily="2" charset="2"/>
              <a:buChar char=""/>
            </a:pPr>
            <a:r>
              <a:rPr lang="fr-BE" altLang="fr-FR" b="1" dirty="0"/>
              <a:t> Empathie</a:t>
            </a:r>
          </a:p>
          <a:p>
            <a:pPr>
              <a:lnSpc>
                <a:spcPct val="80000"/>
              </a:lnSpc>
              <a:spcBef>
                <a:spcPts val="900"/>
              </a:spcBef>
              <a:buSzPct val="45000"/>
              <a:buFont typeface="Symbol" pitchFamily="2" charset="2"/>
              <a:buChar char=""/>
            </a:pPr>
            <a:r>
              <a:rPr lang="fr-BE" altLang="fr-FR" b="1" dirty="0"/>
              <a:t> Prise de conscience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endParaRPr lang="fr-BE" altLang="fr-FR" b="1" dirty="0"/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fr-BE" altLang="fr-FR" b="1" dirty="0"/>
              <a:t>Risque : Hypersensibilité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endParaRPr lang="fr-BE" altLang="fr-FR" b="1" dirty="0"/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fr-BE" altLang="fr-FR" b="1" dirty="0"/>
              <a:t>Valeurs : </a:t>
            </a:r>
            <a:r>
              <a:rPr lang="fr-BE" altLang="fr-FR" sz="2800" dirty="0"/>
              <a:t>harmonie, authenticité, congruence</a:t>
            </a:r>
          </a:p>
        </p:txBody>
      </p:sp>
      <p:pic>
        <p:nvPicPr>
          <p:cNvPr id="96259" name="Picture 3">
            <a:extLst>
              <a:ext uri="{FF2B5EF4-FFF2-40B4-BE49-F238E27FC236}">
                <a16:creationId xmlns:a16="http://schemas.microsoft.com/office/drawing/2014/main" id="{09DE68A6-CFF0-D14A-98A3-B17FD3C7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123950"/>
            <a:ext cx="23304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260" name="Picture 4">
            <a:extLst>
              <a:ext uri="{FF2B5EF4-FFF2-40B4-BE49-F238E27FC236}">
                <a16:creationId xmlns:a16="http://schemas.microsoft.com/office/drawing/2014/main" id="{EB48E624-1689-6546-A283-44117E881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4005264"/>
            <a:ext cx="31242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1590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BAB870-EA7A-824E-86C2-9DD9DE1CE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/>
              <a:t>Panels des tempéraments…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0DCE19-1FB4-5C43-8ABD-58C854C49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446106"/>
          </a:xfrm>
        </p:spPr>
        <p:txBody>
          <a:bodyPr/>
          <a:lstStyle/>
          <a:p>
            <a:pPr marL="0" indent="0">
              <a:buNone/>
            </a:pPr>
            <a:r>
              <a:rPr lang="fr-FR" b="1" i="1" dirty="0"/>
              <a:t>      </a:t>
            </a:r>
            <a:r>
              <a:rPr lang="fr-FR" sz="2000" b="1" i="1" u="sng" dirty="0"/>
              <a:t>Se questionner pour mieux se comprendre entre tempéraments…</a:t>
            </a:r>
          </a:p>
          <a:p>
            <a:pPr marL="0" indent="0">
              <a:buNone/>
            </a:pPr>
            <a:endParaRPr lang="fr-FR" sz="2000" b="1" i="1" u="sng" dirty="0"/>
          </a:p>
          <a:p>
            <a:pPr marL="0" indent="0">
              <a:buNone/>
            </a:pPr>
            <a:r>
              <a:rPr lang="fr-FR" b="1" i="1" dirty="0"/>
              <a:t>- Comment comprendre leurs préférences ? </a:t>
            </a:r>
          </a:p>
          <a:p>
            <a:pPr marL="0" indent="0">
              <a:buNone/>
            </a:pPr>
            <a:endParaRPr lang="fr-FR" b="1" i="1" dirty="0"/>
          </a:p>
          <a:p>
            <a:pPr>
              <a:buFontTx/>
              <a:buChar char="-"/>
            </a:pPr>
            <a:r>
              <a:rPr lang="fr-FR" b="1" i="1" dirty="0"/>
              <a:t>Comment les aborder ? </a:t>
            </a:r>
          </a:p>
          <a:p>
            <a:pPr>
              <a:buFontTx/>
              <a:buChar char="-"/>
            </a:pPr>
            <a:endParaRPr lang="fr-FR" b="1" i="1" dirty="0"/>
          </a:p>
          <a:p>
            <a:pPr marL="0" indent="0">
              <a:buNone/>
            </a:pPr>
            <a:r>
              <a:rPr lang="fr-FR" b="1" i="1" dirty="0"/>
              <a:t>- Comment collaborer avec eux ? </a:t>
            </a:r>
          </a:p>
        </p:txBody>
      </p:sp>
    </p:spTree>
    <p:extLst>
      <p:ext uri="{BB962C8B-B14F-4D97-AF65-F5344CB8AC3E}">
        <p14:creationId xmlns:p14="http://schemas.microsoft.com/office/powerpoint/2010/main" val="14469296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71A06D-054C-FD40-ABC7-D25AC9A1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974" y="157580"/>
            <a:ext cx="8911687" cy="1280890"/>
          </a:xfrm>
        </p:spPr>
        <p:txBody>
          <a:bodyPr/>
          <a:lstStyle/>
          <a:p>
            <a:pPr algn="ctr"/>
            <a:r>
              <a:rPr lang="fr-FR" b="1" i="1" dirty="0"/>
              <a:t>Comment trouver sa fonction dominante ?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3B966B61-EDF9-3742-87E8-C410B1856E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4078" y="1587760"/>
            <a:ext cx="4454730" cy="48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902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F9639C-B211-E645-8C28-8CA84481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378" y="157579"/>
            <a:ext cx="8911687" cy="1280890"/>
          </a:xfrm>
        </p:spPr>
        <p:txBody>
          <a:bodyPr/>
          <a:lstStyle/>
          <a:p>
            <a:pPr algn="ctr"/>
            <a:r>
              <a:rPr lang="fr-FR" b="1" i="1" dirty="0"/>
              <a:t>Décortiquer son profil, en réalisant le schéma du serpent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CE51C81-B68D-EB41-9C26-D3E088EED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8221" y="1438469"/>
            <a:ext cx="5037329" cy="516760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030A087-4246-CB45-B9F3-03E327642660}"/>
              </a:ext>
            </a:extLst>
          </p:cNvPr>
          <p:cNvSpPr txBox="1"/>
          <p:nvPr/>
        </p:nvSpPr>
        <p:spPr>
          <a:xfrm>
            <a:off x="1051127" y="1587758"/>
            <a:ext cx="5347939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Exemple  pour le </a:t>
            </a:r>
            <a:r>
              <a:rPr lang="fr-FR" sz="2400" b="1" dirty="0"/>
              <a:t>INTP</a:t>
            </a:r>
            <a:endParaRPr lang="fr-FR" sz="2400" i="1" dirty="0"/>
          </a:p>
          <a:p>
            <a:endParaRPr lang="fr-FR" i="1" dirty="0"/>
          </a:p>
          <a:p>
            <a:r>
              <a:rPr lang="fr-FR" b="1" i="1" dirty="0"/>
              <a:t>Fonction dominante -&gt; talent  : Ti</a:t>
            </a:r>
          </a:p>
          <a:p>
            <a:endParaRPr lang="fr-FR" b="1" i="1" dirty="0"/>
          </a:p>
          <a:p>
            <a:r>
              <a:rPr lang="fr-FR" b="1" i="1" dirty="0"/>
              <a:t>Fonction auxiliaire -&gt; capacité  : Ne</a:t>
            </a:r>
          </a:p>
          <a:p>
            <a:endParaRPr lang="fr-FR" b="1" i="1" dirty="0"/>
          </a:p>
          <a:p>
            <a:r>
              <a:rPr lang="fr-FR" b="1" i="1" dirty="0"/>
              <a:t>Fonction tertiaire -&gt; potentiel à développer : Si</a:t>
            </a:r>
          </a:p>
          <a:p>
            <a:endParaRPr lang="fr-FR" b="1" i="1" dirty="0"/>
          </a:p>
          <a:p>
            <a:r>
              <a:rPr lang="fr-FR" b="1" i="1" dirty="0"/>
              <a:t>Fonction inférieure -&gt; l’ombre à travailler : Fe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0299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1FEE88EE-45D7-FB46-9262-4B2477D44E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6072" y="256348"/>
            <a:ext cx="7808500" cy="1144921"/>
          </a:xfrm>
          <a:ln/>
        </p:spPr>
        <p:txBody>
          <a:bodyPr vert="horz" lIns="91440" tIns="19269" rIns="91440" bIns="45720" rtlCol="0" anchor="t">
            <a:normAutofit/>
          </a:bodyPr>
          <a:lstStyle/>
          <a:p>
            <a:pPr algn="ctr"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fr-BE" altLang="fr-FR" dirty="0"/>
              <a:t>Qui est </a:t>
            </a:r>
            <a:r>
              <a:rPr lang="fr-BE" altLang="fr-FR" b="1" dirty="0"/>
              <a:t>Carl-Gustav JUNG ? 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A85D9673-DA0F-0142-817B-701B774FFD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96072" y="1401269"/>
            <a:ext cx="7958276" cy="4946919"/>
          </a:xfrm>
          <a:ln/>
        </p:spPr>
        <p:txBody>
          <a:bodyPr vert="horz" lIns="91440" tIns="20575" rIns="91440" bIns="45720" rtlCol="0">
            <a:normAutofit fontScale="92500" lnSpcReduction="10000"/>
          </a:bodyPr>
          <a:lstStyle/>
          <a:p>
            <a:pPr marL="391729" indent="-280836">
              <a:buClrTx/>
              <a:buSzPct val="45000"/>
              <a:buNone/>
              <a:tabLst>
                <a:tab pos="391729" algn="l"/>
                <a:tab pos="486781" algn="l"/>
                <a:tab pos="894352" algn="l"/>
                <a:tab pos="1301923" algn="l"/>
                <a:tab pos="1709494" algn="l"/>
                <a:tab pos="2117065" algn="l"/>
                <a:tab pos="2524636" algn="l"/>
                <a:tab pos="2932206" algn="l"/>
                <a:tab pos="3339778" algn="l"/>
                <a:tab pos="3747348" algn="l"/>
                <a:tab pos="4154920" algn="l"/>
                <a:tab pos="4562490" algn="l"/>
                <a:tab pos="4970062" algn="l"/>
                <a:tab pos="5377632" algn="l"/>
                <a:tab pos="5785204" algn="l"/>
                <a:tab pos="6192774" algn="l"/>
                <a:tab pos="6600345" algn="l"/>
                <a:tab pos="7007916" algn="l"/>
                <a:tab pos="7415487" algn="l"/>
                <a:tab pos="7823058" algn="l"/>
                <a:tab pos="8230629" algn="l"/>
              </a:tabLst>
            </a:pPr>
            <a:r>
              <a:rPr lang="fr-BE" altLang="fr-FR" sz="3266" dirty="0"/>
              <a:t>-&gt; pionnier de </a:t>
            </a:r>
            <a:r>
              <a:rPr lang="fr-BE" altLang="fr-FR" sz="3266" b="1" dirty="0"/>
              <a:t>la psychanalyse entre 1910 et 1960. </a:t>
            </a:r>
          </a:p>
          <a:p>
            <a:pPr marL="391729" indent="-280836">
              <a:buClrTx/>
              <a:buSzPct val="45000"/>
              <a:buNone/>
              <a:tabLst>
                <a:tab pos="391729" algn="l"/>
                <a:tab pos="486781" algn="l"/>
                <a:tab pos="894352" algn="l"/>
                <a:tab pos="1301923" algn="l"/>
                <a:tab pos="1709494" algn="l"/>
                <a:tab pos="2117065" algn="l"/>
                <a:tab pos="2524636" algn="l"/>
                <a:tab pos="2932206" algn="l"/>
                <a:tab pos="3339778" algn="l"/>
                <a:tab pos="3747348" algn="l"/>
                <a:tab pos="4154920" algn="l"/>
                <a:tab pos="4562490" algn="l"/>
                <a:tab pos="4970062" algn="l"/>
                <a:tab pos="5377632" algn="l"/>
                <a:tab pos="5785204" algn="l"/>
                <a:tab pos="6192774" algn="l"/>
                <a:tab pos="6600345" algn="l"/>
                <a:tab pos="7007916" algn="l"/>
                <a:tab pos="7415487" algn="l"/>
                <a:tab pos="7823058" algn="l"/>
                <a:tab pos="8230629" algn="l"/>
              </a:tabLst>
            </a:pPr>
            <a:r>
              <a:rPr lang="fr-BE" altLang="fr-FR" sz="3266" dirty="0"/>
              <a:t>-&gt; scientifique ouvert sur toutes les disciplines</a:t>
            </a:r>
          </a:p>
          <a:p>
            <a:pPr marL="391729" indent="-280836">
              <a:buClrTx/>
              <a:buSzPct val="45000"/>
              <a:buNone/>
              <a:tabLst>
                <a:tab pos="391729" algn="l"/>
                <a:tab pos="486781" algn="l"/>
                <a:tab pos="894352" algn="l"/>
                <a:tab pos="1301923" algn="l"/>
                <a:tab pos="1709494" algn="l"/>
                <a:tab pos="2117065" algn="l"/>
                <a:tab pos="2524636" algn="l"/>
                <a:tab pos="2932206" algn="l"/>
                <a:tab pos="3339778" algn="l"/>
                <a:tab pos="3747348" algn="l"/>
                <a:tab pos="4154920" algn="l"/>
                <a:tab pos="4562490" algn="l"/>
                <a:tab pos="4970062" algn="l"/>
                <a:tab pos="5377632" algn="l"/>
                <a:tab pos="5785204" algn="l"/>
                <a:tab pos="6192774" algn="l"/>
                <a:tab pos="6600345" algn="l"/>
                <a:tab pos="7007916" algn="l"/>
                <a:tab pos="7415487" algn="l"/>
                <a:tab pos="7823058" algn="l"/>
                <a:tab pos="8230629" algn="l"/>
              </a:tabLst>
            </a:pPr>
            <a:r>
              <a:rPr lang="fr-BE" altLang="fr-FR" sz="3266" dirty="0"/>
              <a:t>-&gt; Intérêt particulier au processus de création artistique</a:t>
            </a:r>
          </a:p>
          <a:p>
            <a:pPr marL="391729" indent="-280836">
              <a:buClrTx/>
              <a:buSzPct val="45000"/>
              <a:buNone/>
              <a:tabLst>
                <a:tab pos="391729" algn="l"/>
                <a:tab pos="486781" algn="l"/>
                <a:tab pos="894352" algn="l"/>
                <a:tab pos="1301923" algn="l"/>
                <a:tab pos="1709494" algn="l"/>
                <a:tab pos="2117065" algn="l"/>
                <a:tab pos="2524636" algn="l"/>
                <a:tab pos="2932206" algn="l"/>
                <a:tab pos="3339778" algn="l"/>
                <a:tab pos="3747348" algn="l"/>
                <a:tab pos="4154920" algn="l"/>
                <a:tab pos="4562490" algn="l"/>
                <a:tab pos="4970062" algn="l"/>
                <a:tab pos="5377632" algn="l"/>
                <a:tab pos="5785204" algn="l"/>
                <a:tab pos="6192774" algn="l"/>
                <a:tab pos="6600345" algn="l"/>
                <a:tab pos="7007916" algn="l"/>
                <a:tab pos="7415487" algn="l"/>
                <a:tab pos="7823058" algn="l"/>
                <a:tab pos="8230629" algn="l"/>
              </a:tabLst>
            </a:pPr>
            <a:r>
              <a:rPr lang="fr-BE" altLang="fr-FR" sz="3266" dirty="0"/>
              <a:t>-&gt; Médecin-psychiatre de profession</a:t>
            </a:r>
          </a:p>
          <a:p>
            <a:pPr marL="391729" indent="-280836">
              <a:buClrTx/>
              <a:buSzPct val="45000"/>
              <a:buNone/>
              <a:tabLst>
                <a:tab pos="391729" algn="l"/>
                <a:tab pos="486781" algn="l"/>
                <a:tab pos="894352" algn="l"/>
                <a:tab pos="1301923" algn="l"/>
                <a:tab pos="1709494" algn="l"/>
                <a:tab pos="2117065" algn="l"/>
                <a:tab pos="2524636" algn="l"/>
                <a:tab pos="2932206" algn="l"/>
                <a:tab pos="3339778" algn="l"/>
                <a:tab pos="3747348" algn="l"/>
                <a:tab pos="4154920" algn="l"/>
                <a:tab pos="4562490" algn="l"/>
                <a:tab pos="4970062" algn="l"/>
                <a:tab pos="5377632" algn="l"/>
                <a:tab pos="5785204" algn="l"/>
                <a:tab pos="6192774" algn="l"/>
                <a:tab pos="6600345" algn="l"/>
                <a:tab pos="7007916" algn="l"/>
                <a:tab pos="7415487" algn="l"/>
                <a:tab pos="7823058" algn="l"/>
                <a:tab pos="8230629" algn="l"/>
              </a:tabLst>
            </a:pPr>
            <a:r>
              <a:rPr lang="fr-BE" altLang="fr-FR" sz="3266" dirty="0"/>
              <a:t>-&gt; </a:t>
            </a:r>
            <a:r>
              <a:rPr lang="fr-BE" altLang="fr-FR" sz="3266" b="1" dirty="0"/>
              <a:t>humanisation des traitements psychiatriques   </a:t>
            </a:r>
          </a:p>
          <a:p>
            <a:pPr marL="391729" indent="-280836">
              <a:buClrTx/>
              <a:buSzPct val="45000"/>
              <a:buNone/>
              <a:tabLst>
                <a:tab pos="391729" algn="l"/>
                <a:tab pos="486781" algn="l"/>
                <a:tab pos="894352" algn="l"/>
                <a:tab pos="1301923" algn="l"/>
                <a:tab pos="1709494" algn="l"/>
                <a:tab pos="2117065" algn="l"/>
                <a:tab pos="2524636" algn="l"/>
                <a:tab pos="2932206" algn="l"/>
                <a:tab pos="3339778" algn="l"/>
                <a:tab pos="3747348" algn="l"/>
                <a:tab pos="4154920" algn="l"/>
                <a:tab pos="4562490" algn="l"/>
                <a:tab pos="4970062" algn="l"/>
                <a:tab pos="5377632" algn="l"/>
                <a:tab pos="5785204" algn="l"/>
                <a:tab pos="6192774" algn="l"/>
                <a:tab pos="6600345" algn="l"/>
                <a:tab pos="7007916" algn="l"/>
                <a:tab pos="7415487" algn="l"/>
                <a:tab pos="7823058" algn="l"/>
                <a:tab pos="8230629" algn="l"/>
              </a:tabLst>
            </a:pPr>
            <a:r>
              <a:rPr lang="fr-BE" altLang="fr-FR" sz="3266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48748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7E2BE6-7A00-9F43-8606-9EFDCCF9A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MBTI, un chemin d’individuation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3FFD3ED-7CCF-4243-A05C-D045A739A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7458" y="1601949"/>
            <a:ext cx="8010205" cy="46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416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B4F17F-5610-0249-8EFD-1E4DD51B4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C2BAD3-B017-C14B-954B-13C9B9568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1094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50D787-D4E7-D54B-A7F4-552E4E927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/>
              <a:t>Présenter son profil aux autres !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250C44-9CA7-CC49-BFCE-D0F255912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6697" y="1499119"/>
            <a:ext cx="8915400" cy="3777622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400" b="1" dirty="0"/>
              <a:t>-&gt; Présenter son profil / archétype en 5 mots clés !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400" b="1" dirty="0"/>
              <a:t>-&gt; Le mettre en lien avec un domaine en particulier, un métier qui pourrait éventuellement vous plaire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154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418A4280-E5DB-914E-8EC6-991601E62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5848" y="636548"/>
            <a:ext cx="7808500" cy="1144921"/>
          </a:xfrm>
          <a:ln/>
        </p:spPr>
        <p:txBody>
          <a:bodyPr vert="horz" lIns="91440" tIns="28740" rIns="91440" bIns="45720" rtlCol="0" anchor="t">
            <a:normAutofit/>
          </a:bodyPr>
          <a:lstStyle/>
          <a:p>
            <a:pPr algn="ctr"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fr-BE" altLang="fr-FR" sz="3266" dirty="0"/>
              <a:t>Etymologie de la </a:t>
            </a:r>
            <a:r>
              <a:rPr lang="fr-BE" altLang="fr-FR" sz="3266" b="1" dirty="0"/>
              <a:t>psychanalyse !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B998D55B-D3E5-6449-ACFC-05630AB3F0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96072" y="1781469"/>
            <a:ext cx="7958276" cy="4478870"/>
          </a:xfrm>
          <a:ln/>
        </p:spPr>
        <p:txBody>
          <a:bodyPr vert="horz" lIns="91440" tIns="20575" rIns="91440" bIns="45720" rtlCol="0">
            <a:normAutofit/>
          </a:bodyPr>
          <a:lstStyle/>
          <a:p>
            <a:pPr marL="391729" indent="-280836" algn="ctr">
              <a:buClrTx/>
              <a:buSzPct val="45000"/>
              <a:buNone/>
              <a:tabLst>
                <a:tab pos="391729" algn="l"/>
                <a:tab pos="486781" algn="l"/>
                <a:tab pos="894352" algn="l"/>
                <a:tab pos="1301923" algn="l"/>
                <a:tab pos="1709494" algn="l"/>
                <a:tab pos="2117065" algn="l"/>
                <a:tab pos="2524636" algn="l"/>
                <a:tab pos="2932206" algn="l"/>
                <a:tab pos="3339778" algn="l"/>
                <a:tab pos="3747348" algn="l"/>
                <a:tab pos="4154920" algn="l"/>
                <a:tab pos="4562490" algn="l"/>
                <a:tab pos="4970062" algn="l"/>
                <a:tab pos="5377632" algn="l"/>
                <a:tab pos="5785204" algn="l"/>
                <a:tab pos="6192774" algn="l"/>
                <a:tab pos="6600345" algn="l"/>
                <a:tab pos="7007916" algn="l"/>
                <a:tab pos="7415487" algn="l"/>
                <a:tab pos="7823058" algn="l"/>
                <a:tab pos="8230629" algn="l"/>
              </a:tabLst>
            </a:pPr>
            <a:r>
              <a:rPr lang="fr-BE" altLang="fr-FR" sz="3266" b="1" dirty="0"/>
              <a:t>Analyse de la PSUKHE</a:t>
            </a:r>
          </a:p>
          <a:p>
            <a:pPr marL="391729" indent="-280836" algn="ctr">
              <a:buClrTx/>
              <a:buSzPct val="45000"/>
              <a:buNone/>
              <a:tabLst>
                <a:tab pos="391729" algn="l"/>
                <a:tab pos="486781" algn="l"/>
                <a:tab pos="894352" algn="l"/>
                <a:tab pos="1301923" algn="l"/>
                <a:tab pos="1709494" algn="l"/>
                <a:tab pos="2117065" algn="l"/>
                <a:tab pos="2524636" algn="l"/>
                <a:tab pos="2932206" algn="l"/>
                <a:tab pos="3339778" algn="l"/>
                <a:tab pos="3747348" algn="l"/>
                <a:tab pos="4154920" algn="l"/>
                <a:tab pos="4562490" algn="l"/>
                <a:tab pos="4970062" algn="l"/>
                <a:tab pos="5377632" algn="l"/>
                <a:tab pos="5785204" algn="l"/>
                <a:tab pos="6192774" algn="l"/>
                <a:tab pos="6600345" algn="l"/>
                <a:tab pos="7007916" algn="l"/>
                <a:tab pos="7415487" algn="l"/>
                <a:tab pos="7823058" algn="l"/>
                <a:tab pos="8230629" algn="l"/>
              </a:tabLst>
            </a:pPr>
            <a:endParaRPr lang="fr-BE" altLang="fr-FR" sz="3266" b="1" dirty="0"/>
          </a:p>
          <a:p>
            <a:pPr marL="391729" indent="-280836" algn="ctr">
              <a:buClrTx/>
              <a:buSzPct val="45000"/>
              <a:buNone/>
              <a:tabLst>
                <a:tab pos="391729" algn="l"/>
                <a:tab pos="486781" algn="l"/>
                <a:tab pos="894352" algn="l"/>
                <a:tab pos="1301923" algn="l"/>
                <a:tab pos="1709494" algn="l"/>
                <a:tab pos="2117065" algn="l"/>
                <a:tab pos="2524636" algn="l"/>
                <a:tab pos="2932206" algn="l"/>
                <a:tab pos="3339778" algn="l"/>
                <a:tab pos="3747348" algn="l"/>
                <a:tab pos="4154920" algn="l"/>
                <a:tab pos="4562490" algn="l"/>
                <a:tab pos="4970062" algn="l"/>
                <a:tab pos="5377632" algn="l"/>
                <a:tab pos="5785204" algn="l"/>
                <a:tab pos="6192774" algn="l"/>
                <a:tab pos="6600345" algn="l"/>
                <a:tab pos="7007916" algn="l"/>
                <a:tab pos="7415487" algn="l"/>
                <a:tab pos="7823058" algn="l"/>
                <a:tab pos="8230629" algn="l"/>
              </a:tabLst>
            </a:pPr>
            <a:r>
              <a:rPr lang="fr-BE" altLang="fr-FR" sz="3266" b="1" dirty="0"/>
              <a:t>PSUKHE = ÂME </a:t>
            </a:r>
          </a:p>
          <a:p>
            <a:pPr marL="391729" indent="-280836" algn="ctr">
              <a:buClrTx/>
              <a:buSzPct val="45000"/>
              <a:buNone/>
              <a:tabLst>
                <a:tab pos="391729" algn="l"/>
                <a:tab pos="486781" algn="l"/>
                <a:tab pos="894352" algn="l"/>
                <a:tab pos="1301923" algn="l"/>
                <a:tab pos="1709494" algn="l"/>
                <a:tab pos="2117065" algn="l"/>
                <a:tab pos="2524636" algn="l"/>
                <a:tab pos="2932206" algn="l"/>
                <a:tab pos="3339778" algn="l"/>
                <a:tab pos="3747348" algn="l"/>
                <a:tab pos="4154920" algn="l"/>
                <a:tab pos="4562490" algn="l"/>
                <a:tab pos="4970062" algn="l"/>
                <a:tab pos="5377632" algn="l"/>
                <a:tab pos="5785204" algn="l"/>
                <a:tab pos="6192774" algn="l"/>
                <a:tab pos="6600345" algn="l"/>
                <a:tab pos="7007916" algn="l"/>
                <a:tab pos="7415487" algn="l"/>
                <a:tab pos="7823058" algn="l"/>
                <a:tab pos="8230629" algn="l"/>
              </a:tabLst>
            </a:pPr>
            <a:endParaRPr lang="fr-BE" altLang="fr-FR" sz="3266" b="1" dirty="0"/>
          </a:p>
          <a:p>
            <a:pPr marL="391729" indent="-280836" algn="ctr">
              <a:buClrTx/>
              <a:buSzPct val="45000"/>
              <a:buNone/>
              <a:tabLst>
                <a:tab pos="391729" algn="l"/>
                <a:tab pos="486781" algn="l"/>
                <a:tab pos="894352" algn="l"/>
                <a:tab pos="1301923" algn="l"/>
                <a:tab pos="1709494" algn="l"/>
                <a:tab pos="2117065" algn="l"/>
                <a:tab pos="2524636" algn="l"/>
                <a:tab pos="2932206" algn="l"/>
                <a:tab pos="3339778" algn="l"/>
                <a:tab pos="3747348" algn="l"/>
                <a:tab pos="4154920" algn="l"/>
                <a:tab pos="4562490" algn="l"/>
                <a:tab pos="4970062" algn="l"/>
                <a:tab pos="5377632" algn="l"/>
                <a:tab pos="5785204" algn="l"/>
                <a:tab pos="6192774" algn="l"/>
                <a:tab pos="6600345" algn="l"/>
                <a:tab pos="7007916" algn="l"/>
                <a:tab pos="7415487" algn="l"/>
                <a:tab pos="7823058" algn="l"/>
                <a:tab pos="8230629" algn="l"/>
              </a:tabLst>
            </a:pPr>
            <a:r>
              <a:rPr lang="fr-BE" altLang="fr-FR" sz="3266" b="1" dirty="0"/>
              <a:t>PSUKHE = PAPILLON</a:t>
            </a:r>
          </a:p>
          <a:p>
            <a:pPr marL="391729" indent="-280836" algn="ctr">
              <a:buClrTx/>
              <a:buSzPct val="45000"/>
              <a:buNone/>
              <a:tabLst>
                <a:tab pos="391729" algn="l"/>
                <a:tab pos="486781" algn="l"/>
                <a:tab pos="894352" algn="l"/>
                <a:tab pos="1301923" algn="l"/>
                <a:tab pos="1709494" algn="l"/>
                <a:tab pos="2117065" algn="l"/>
                <a:tab pos="2524636" algn="l"/>
                <a:tab pos="2932206" algn="l"/>
                <a:tab pos="3339778" algn="l"/>
                <a:tab pos="3747348" algn="l"/>
                <a:tab pos="4154920" algn="l"/>
                <a:tab pos="4562490" algn="l"/>
                <a:tab pos="4970062" algn="l"/>
                <a:tab pos="5377632" algn="l"/>
                <a:tab pos="5785204" algn="l"/>
                <a:tab pos="6192774" algn="l"/>
                <a:tab pos="6600345" algn="l"/>
                <a:tab pos="7007916" algn="l"/>
                <a:tab pos="7415487" algn="l"/>
                <a:tab pos="7823058" algn="l"/>
                <a:tab pos="8230629" algn="l"/>
              </a:tabLst>
            </a:pPr>
            <a:endParaRPr lang="fr-BE" altLang="fr-FR" sz="3266" dirty="0"/>
          </a:p>
        </p:txBody>
      </p:sp>
    </p:spTree>
    <p:extLst>
      <p:ext uri="{BB962C8B-B14F-4D97-AF65-F5344CB8AC3E}">
        <p14:creationId xmlns:p14="http://schemas.microsoft.com/office/powerpoint/2010/main" val="1561078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ECA730C2-FFBC-8B4A-8F2D-2E18CCBC04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6072" y="256348"/>
            <a:ext cx="7808500" cy="1144921"/>
          </a:xfrm>
          <a:ln/>
        </p:spPr>
        <p:txBody>
          <a:bodyPr>
            <a:normAutofit fontScale="90000"/>
          </a:bodyPr>
          <a:lstStyle/>
          <a:p>
            <a:pPr algn="just"/>
            <a:r>
              <a:rPr lang="fr-FR" b="1" dirty="0"/>
              <a:t>La recherche d’un processus pour déployer son âme dans toutes ses couleurs </a:t>
            </a:r>
            <a:br>
              <a:rPr lang="fr-FR" b="1" dirty="0"/>
            </a:br>
            <a:br>
              <a:rPr lang="fr-FR" b="1" dirty="0"/>
            </a:br>
            <a:endParaRPr lang="fr-FR" b="1" dirty="0"/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388E78A3-D801-E840-A1A1-9EC1B608A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853" y="2673587"/>
            <a:ext cx="2691165" cy="255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B9E5BF5A-B777-1649-B2A2-ED7769167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307" y="2680250"/>
            <a:ext cx="2604727" cy="254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1EF0667-D2B8-9648-9315-6481A7356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837" y="2669586"/>
            <a:ext cx="3837592" cy="255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0381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6ED8FBCC-44C1-124A-B83E-D4E743889C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2311" y="1490869"/>
            <a:ext cx="3817741" cy="4353339"/>
          </a:xfrm>
          <a:ln/>
        </p:spPr>
        <p:txBody>
          <a:bodyPr/>
          <a:lstStyle/>
          <a:p>
            <a:r>
              <a:rPr lang="fr-FR" b="1" dirty="0"/>
              <a:t>L’organisation de la psyché selon JUNG</a:t>
            </a: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4C786714-BC3E-014C-97A0-5C926E592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052" y="0"/>
            <a:ext cx="5728185" cy="688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1362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Brin</Template>
  <TotalTime>7519</TotalTime>
  <Words>1539</Words>
  <Application>Microsoft Macintosh PowerPoint</Application>
  <PresentationFormat>Grand écran</PresentationFormat>
  <Paragraphs>448</Paragraphs>
  <Slides>62</Slides>
  <Notes>47</Notes>
  <HiddenSlides>9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62</vt:i4>
      </vt:variant>
    </vt:vector>
  </HeadingPairs>
  <TitlesOfParts>
    <vt:vector size="73" baseType="lpstr">
      <vt:lpstr>Arial Unicode MS</vt:lpstr>
      <vt:lpstr>Microsoft YaHei</vt:lpstr>
      <vt:lpstr>Arial</vt:lpstr>
      <vt:lpstr>Calibri</vt:lpstr>
      <vt:lpstr>Century Gothic</vt:lpstr>
      <vt:lpstr>Comic Sans MS</vt:lpstr>
      <vt:lpstr>Franklin Gothic Book</vt:lpstr>
      <vt:lpstr>Symbol</vt:lpstr>
      <vt:lpstr>Times New Roman</vt:lpstr>
      <vt:lpstr>Wingdings 3</vt:lpstr>
      <vt:lpstr>Brin</vt:lpstr>
      <vt:lpstr>Le MBTI   Un chemin d’individuation </vt:lpstr>
      <vt:lpstr>De quoi parle-t-on ?  Myers-Briggs Type Indicator </vt:lpstr>
      <vt:lpstr>                 MBTI &lt;-&gt; Enneagramme</vt:lpstr>
      <vt:lpstr>Un puzzle en construction </vt:lpstr>
      <vt:lpstr>Retour au source : Qui est Carl-Gustav JUNG ? </vt:lpstr>
      <vt:lpstr>Qui est Carl-Gustav JUNG ? </vt:lpstr>
      <vt:lpstr>Etymologie de la psychanalyse !</vt:lpstr>
      <vt:lpstr>La recherche d’un processus pour déployer son âme dans toutes ses couleurs   </vt:lpstr>
      <vt:lpstr>L’organisation de la psyché selon JUNG</vt:lpstr>
      <vt:lpstr>Exemples de figures archétypales   Trouver son MBTI, c’est révéler un archétype !  </vt:lpstr>
      <vt:lpstr>L’organisation de la psyché selon JUNG</vt:lpstr>
      <vt:lpstr>ANIMA/ANIMUS </vt:lpstr>
      <vt:lpstr>L’organisation de la psyché selon JUNG</vt:lpstr>
      <vt:lpstr>Au final, se déployer, c’est trouver l’équilibre entre toutes les instances de sa personnalité.                       </vt:lpstr>
      <vt:lpstr>    A quoi s’intéresse le MBTI</vt:lpstr>
      <vt:lpstr>Trouvé son profil MBTI -&gt; Une démarche qui demande de l’engagement ! </vt:lpstr>
      <vt:lpstr>MBTI</vt:lpstr>
      <vt:lpstr>Petit exercice d’introduction</vt:lpstr>
      <vt:lpstr>MBTI</vt:lpstr>
      <vt:lpstr>MBTI</vt:lpstr>
      <vt:lpstr>MBTI </vt:lpstr>
      <vt:lpstr>MBTI</vt:lpstr>
      <vt:lpstr>MBTI</vt:lpstr>
      <vt:lpstr>MBTI</vt:lpstr>
      <vt:lpstr>MBTI</vt:lpstr>
      <vt:lpstr>MBTI</vt:lpstr>
      <vt:lpstr>Présentation PowerPoint</vt:lpstr>
      <vt:lpstr>MBTI</vt:lpstr>
      <vt:lpstr>MBTI</vt:lpstr>
      <vt:lpstr>MBTI</vt:lpstr>
      <vt:lpstr>MBTI</vt:lpstr>
      <vt:lpstr>MBTI</vt:lpstr>
      <vt:lpstr>MBTI</vt:lpstr>
      <vt:lpstr>MBTI</vt:lpstr>
      <vt:lpstr>  </vt:lpstr>
      <vt:lpstr>MBTI</vt:lpstr>
      <vt:lpstr>MBTI</vt:lpstr>
      <vt:lpstr>MBTI</vt:lpstr>
      <vt:lpstr>MBTI</vt:lpstr>
      <vt:lpstr>MBTI</vt:lpstr>
      <vt:lpstr>  </vt:lpstr>
      <vt:lpstr>MBTI</vt:lpstr>
      <vt:lpstr>MBTI</vt:lpstr>
      <vt:lpstr>MBTI</vt:lpstr>
      <vt:lpstr>MBTI</vt:lpstr>
      <vt:lpstr>MBTI</vt:lpstr>
      <vt:lpstr>MBTI</vt:lpstr>
      <vt:lpstr>MBTI</vt:lpstr>
      <vt:lpstr>MBTI</vt:lpstr>
      <vt:lpstr>MBTI</vt:lpstr>
      <vt:lpstr>MBTI</vt:lpstr>
      <vt:lpstr>16 profils pour 4 tempéraments</vt:lpstr>
      <vt:lpstr>S J : Les Gardiens</vt:lpstr>
      <vt:lpstr>S P : les Artisans</vt:lpstr>
      <vt:lpstr>N T : les Rationnels</vt:lpstr>
      <vt:lpstr>N F : les Idéalistes</vt:lpstr>
      <vt:lpstr>Panels des tempéraments…</vt:lpstr>
      <vt:lpstr>Comment trouver sa fonction dominante ? </vt:lpstr>
      <vt:lpstr>Décortiquer son profil, en réalisant le schéma du serpent</vt:lpstr>
      <vt:lpstr>Le MBTI, un chemin d’individuation</vt:lpstr>
      <vt:lpstr>Présentation PowerPoint</vt:lpstr>
      <vt:lpstr>Présenter son profil aux autres !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MBTI à la recherche de l’équilibre</dc:title>
  <dc:creator>Microsoft Office User</dc:creator>
  <cp:lastModifiedBy>Microsoft Office User</cp:lastModifiedBy>
  <cp:revision>25</cp:revision>
  <dcterms:created xsi:type="dcterms:W3CDTF">2020-02-17T04:55:57Z</dcterms:created>
  <dcterms:modified xsi:type="dcterms:W3CDTF">2020-04-30T11:16:44Z</dcterms:modified>
</cp:coreProperties>
</file>